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  <p:sldMasterId id="2147483648" r:id="rId3"/>
    <p:sldMasterId id="2147483696" r:id="rId4"/>
    <p:sldMasterId id="2147483708" r:id="rId5"/>
    <p:sldMasterId id="2147483720" r:id="rId6"/>
    <p:sldMasterId id="2147483732" r:id="rId7"/>
    <p:sldMasterId id="2147483744" r:id="rId8"/>
  </p:sldMasterIdLst>
  <p:notesMasterIdLst>
    <p:notesMasterId r:id="rId26"/>
  </p:notesMasterIdLst>
  <p:sldIdLst>
    <p:sldId id="375" r:id="rId9"/>
    <p:sldId id="507" r:id="rId10"/>
    <p:sldId id="480" r:id="rId11"/>
    <p:sldId id="479" r:id="rId12"/>
    <p:sldId id="481" r:id="rId13"/>
    <p:sldId id="482" r:id="rId14"/>
    <p:sldId id="483" r:id="rId15"/>
    <p:sldId id="502" r:id="rId16"/>
    <p:sldId id="485" r:id="rId17"/>
    <p:sldId id="503" r:id="rId18"/>
    <p:sldId id="508" r:id="rId19"/>
    <p:sldId id="486" r:id="rId20"/>
    <p:sldId id="504" r:id="rId21"/>
    <p:sldId id="489" r:id="rId22"/>
    <p:sldId id="505" r:id="rId23"/>
    <p:sldId id="496" r:id="rId24"/>
    <p:sldId id="501" r:id="rId25"/>
  </p:sldIdLst>
  <p:sldSz cx="9144000" cy="6858000" type="screen4x3"/>
  <p:notesSz cx="6797675" cy="9872663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99"/>
    <a:srgbClr val="5DFFA6"/>
    <a:srgbClr val="E63246"/>
    <a:srgbClr val="55B432"/>
    <a:srgbClr val="874BA0"/>
    <a:srgbClr val="4B6EB9"/>
    <a:srgbClr val="305DBE"/>
    <a:srgbClr val="4B93E3"/>
    <a:srgbClr val="6BA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B17DA-C702-455B-B430-61637FFF1F3B}" v="1323" dt="2020-12-19T22:02:34.572"/>
    <p1510:client id="{6B812013-B71C-469A-AC06-8FAA2CFB6BEB}" v="1819" dt="2020-12-24T00:01:11.221"/>
    <p1510:client id="{8644EDDA-36AC-4FCA-85D2-989277C55953}" v="179" dt="2020-12-23T21:21:25.481"/>
    <p1510:client id="{89EE28C7-F43C-44FF-97F4-FD3257FF8E28}" v="1720" dt="2020-12-23T09:36:15.982"/>
    <p1510:client id="{F42C42FB-06F7-4E99-AF2C-07DCD0F75636}" v="625" dt="2020-12-21T08:58:43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033116-B90A-4866-9B65-1EFBC68B95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CB26A28-D350-46B5-9F90-C20ED07711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96D542-D6E8-4D65-A4CC-12AB48C39DEF}" type="datetimeFigureOut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EB08032F-3CDA-4563-85B7-402784E14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2D806AEB-AEB5-47E1-BCAC-9C60265A5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18158E-BF4D-48E4-9243-894462BC1D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C2428A-7454-431B-B550-A9619646C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6452078-3098-489C-B32F-11C5CAAC763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01700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>
            <a:extLst>
              <a:ext uri="{FF2B5EF4-FFF2-40B4-BE49-F238E27FC236}">
                <a16:creationId xmlns:a16="http://schemas.microsoft.com/office/drawing/2014/main" id="{B7745BC2-15B6-4FF0-9287-BB97CCC07C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Заметки 2">
            <a:extLst>
              <a:ext uri="{FF2B5EF4-FFF2-40B4-BE49-F238E27FC236}">
                <a16:creationId xmlns:a16="http://schemas.microsoft.com/office/drawing/2014/main" id="{8F2AB00B-2E5D-4876-BCE9-B8AE638D1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AA008251-45C8-430F-A950-2B6B0BFEA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F751D2-7B30-4A96-A46C-EEF521BA7617}" type="slidenum">
              <a:rPr lang="ru-RU" altLang="ru-RU">
                <a:latin typeface="Calibri" panose="020F0502020204030204" pitchFamily="34" charset="0"/>
              </a:rPr>
              <a:pPr eaLnBrk="1" hangingPunct="1"/>
              <a:t>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0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0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78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8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7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1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9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>
            <a:extLst>
              <a:ext uri="{FF2B5EF4-FFF2-40B4-BE49-F238E27FC236}">
                <a16:creationId xmlns:a16="http://schemas.microsoft.com/office/drawing/2014/main" id="{B7745BC2-15B6-4FF0-9287-BB97CCC07C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Заметки 2">
            <a:extLst>
              <a:ext uri="{FF2B5EF4-FFF2-40B4-BE49-F238E27FC236}">
                <a16:creationId xmlns:a16="http://schemas.microsoft.com/office/drawing/2014/main" id="{8F2AB00B-2E5D-4876-BCE9-B8AE638D1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AA008251-45C8-430F-A950-2B6B0BFEA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F751D2-7B30-4A96-A46C-EEF521BA7617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1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Образ слайда 1">
            <a:extLst>
              <a:ext uri="{FF2B5EF4-FFF2-40B4-BE49-F238E27FC236}">
                <a16:creationId xmlns:a16="http://schemas.microsoft.com/office/drawing/2014/main" id="{8F4A41F1-6592-4AEA-82A7-34CE9875C4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Заметки 2">
            <a:extLst>
              <a:ext uri="{FF2B5EF4-FFF2-40B4-BE49-F238E27FC236}">
                <a16:creationId xmlns:a16="http://schemas.microsoft.com/office/drawing/2014/main" id="{20E0A0BB-3D31-4481-B859-37B24C6775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26628" name="Номер слайда 3">
            <a:extLst>
              <a:ext uri="{FF2B5EF4-FFF2-40B4-BE49-F238E27FC236}">
                <a16:creationId xmlns:a16="http://schemas.microsoft.com/office/drawing/2014/main" id="{D3E16360-A243-4F31-922D-15E6DF2F8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BD8F49-D759-4C2C-9128-9097F3AFC5B3}" type="slidenum">
              <a:rPr lang="ru-RU" altLang="ru-RU">
                <a:latin typeface="Calibri" panose="020F0502020204030204" pitchFamily="34" charset="0"/>
              </a:rPr>
              <a:pPr eaLnBrk="1" hangingPunct="1"/>
              <a:t>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50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8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31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6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5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7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21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10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>
            <a:extLst>
              <a:ext uri="{FF2B5EF4-FFF2-40B4-BE49-F238E27FC236}">
                <a16:creationId xmlns:a16="http://schemas.microsoft.com/office/drawing/2014/main" id="{40AB9657-EFB8-49EF-A99E-04C7E770FE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>
            <a:extLst>
              <a:ext uri="{FF2B5EF4-FFF2-40B4-BE49-F238E27FC236}">
                <a16:creationId xmlns:a16="http://schemas.microsoft.com/office/drawing/2014/main" id="{83CBE677-1A31-4F17-8432-CAEE0958D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B5064CCE-50D5-4D40-BBB7-85DB4A097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47E79A-789C-4020-ADB9-42A1C0959B74}" type="slidenum">
              <a:rPr lang="ru-RU" altLang="ru-RU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ru-RU" altLang="ru-RU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65E5-4EBB-44FF-B622-21D969D9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CBF90-D629-4627-9922-EE6822B71B1B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7B869E-BC4C-4EC8-A12A-6E30627B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DD1C91-D075-493E-BF7A-68B581BA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3BC9D-6FA9-4028-879F-6F469C1A927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6742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1B0207-99FB-421B-B60D-931A65A7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57AC8-9D6C-4AEB-B6CA-6684262E243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8E7936-97AC-4475-9C01-D96C1BEB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561156-9805-44FE-906D-D77D3D2C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827888-A709-4650-ACD6-4B1F3A6489D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892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57B367-FFF5-4185-B8E8-CD74236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44BBC-2DBF-4470-AC9D-070E002A53AB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F6A910-281A-4818-95CB-3707F971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BB14A7-159F-4ECC-AFEE-150982C6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E35CB9-F99F-43C6-A053-C877C506094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5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055F6B-58A9-42B3-86D3-A8F352ED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C9313-D4D6-4FA3-B76F-1FCB5111640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607E0-5146-431F-A789-34100B56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65EA06-7AD5-4D5D-BA24-2A481362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ADB6A-3E6F-48E3-94AE-E6089687DF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665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A29F8-6090-4F99-8AF4-8075F3A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5AFB-6004-4C2F-9D8D-4B0B799FD47C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A3C085-7607-4BDD-9456-46D92073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D72900-DE8F-45EE-A86B-18F8D257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77030-6CD0-471F-BB09-9AEA1388A16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24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70BE7A-68E6-4592-9614-BBB854EA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CBCEA-8AB8-4BB5-BE6A-05D6FA7CBF2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62B3DA-97BE-48AA-8FD5-307A89A7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11FCDB-5123-4BA1-AAD4-BBC99F8F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F8BB10-5962-4AA8-A4C4-47A840A876C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5996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F343AA0-B25E-4712-9FD2-F1FF7CFD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AFC76-3CA7-4CEC-9DEE-8ECE8422F93D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C365DC3-B9BB-472C-A1CA-DB456723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9971548-AF2C-4AA9-8FF3-C168B738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32F9D6-7BA0-4D50-BE32-50CE5D996FD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3651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D2871032-9C1A-4D98-AB4E-AB7A1249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F7A7-A4D5-4BFD-819D-17EBDE71119F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FA4948EB-2971-4814-B1A0-4AF1A60A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87EB6CF-2D12-4920-9135-634DCF87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9C8D04-0F21-4629-BDB7-4344C36E02B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8186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305877C4-7E6B-4FFE-BA85-C2B8BF5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49CE2-834F-4854-A3EB-4893F7C96EC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3E643C72-6B94-4712-AE56-D817E05D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7994EEEA-5BF2-4878-A298-B136FD26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6AE3AC-734F-4C75-B42C-A5E5E129DA4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89608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90D2F651-E5B7-491A-AA65-C1C0ABEB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CFF71-1A49-492B-9457-239CD8B82B8D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982F6D5-AFFF-4441-858A-7EC54D22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2C1B2F8-095E-49F6-9F8F-388E0E6B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0929D-613C-4B99-91EB-2F399FBEFBB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4970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BAFB817-3864-4E67-A84B-2DBAB466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CFEAB-7705-428E-8B25-9812BE46412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F83FAC08-62FE-48F4-BD74-A8DDDCD4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0D77F6C-7399-4223-A00B-EA3133B7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1DFAAC-E3AD-4688-8A02-B5AFA18BB6A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7141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F13182-4503-4BDF-8EA4-B5753F2C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6506-2DD1-4F05-A416-A57089A12966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6922F-D283-477D-9940-3FCF1B0A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8C652F-DC75-4A01-9261-7E3D795D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4A5EB-1E8C-474E-A1A5-096AEA28B1A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9995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466C70-4B3E-4F84-A014-78973A5C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1ACBA-1056-492D-A1F5-F6B55FCB80E3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80C0BE7-91BF-4A9E-8793-44DD318F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F781FF2-4E4E-454A-A540-09EEEF98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B664E-218B-4D06-BBF0-21959994148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74418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1BB934-B885-4213-843C-9E26C0F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67014-878D-4AB4-BEC6-B44EEBB1B412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ADA47D-D0AE-4564-AB77-7061D35F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B2BAD-7738-48F7-BE2D-E3377209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52AA6-D624-40DF-A976-F6CE09814D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3511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7033EC-C7CE-4614-9004-7830DBE1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68F8B-2F19-46FA-B638-C52A5F34C7B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30E33E-E486-42F7-9809-47B01635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B596FA-94D3-44C9-BBA9-657AFB0B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F6126-33A5-4309-AFB8-9BB9DA10867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0713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3639B-F433-492C-B33B-A0162991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DCB71-04DB-4494-95AC-C7A1DB3A53BD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BB955B-6949-45A4-A893-9DEA3D28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A0D38-0D1E-451A-9154-C0C3DB63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72CE00-E3EC-48CB-8B38-64FB5111BC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10410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CBEAD-4301-4239-B98C-4547C6C5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0FCBC-FCBC-488C-B07A-77049D8449B9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79ED3A-3098-497E-842B-5DAC3845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9788B2-208A-4822-970F-FFD91DC9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0126C-1EB7-4950-A167-290913678BF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15998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BF3E71-128A-43F5-AB65-0622F08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2AF60-A631-418B-84CB-A15849A902C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C65D0D-67A8-4175-A2FE-C6298106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55B951-DA77-47E0-B5B6-424BC52A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BD660-49E5-4D22-810A-59C6CF710CE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12376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129A39-A30B-4E86-8DB9-9CD8B34B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91A02-5A1D-4A9E-BBD7-ECFB67C34863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3BF42-CD96-4A95-B229-7F98C12E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754B60-DEF4-4DB6-A628-FC5388BB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4C9A07-7E35-47C8-89CB-7E9EBCE2FC1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3683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0ED3895-35B2-4903-8BED-0952134F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4D46D-1B21-48AE-85D3-E8D03BA3F10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5FE31C3-FE00-4A39-882F-9F7191B2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B8A4791-ADF9-4A0F-B830-AC268604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6A8E4-6989-4627-85E0-EC0FFE7E38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03034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435B96E5-420D-46E2-AE26-B76DC867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15909-8443-431E-8EB2-33546B7385E3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4EED4CDC-F1A4-4A02-8B79-5D184CBF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BCC95719-C069-4870-B944-4521BA3F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9BE65-80B1-4C4D-A65B-AD3DE994931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222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BC05E993-5BEB-4DEF-857F-9FA0971D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87F81-7C53-4959-8DEC-9664542C956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6B8CEAAF-DD2F-4CA6-B0DA-44993303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50BB515-5554-4949-ACC6-FB4BF984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3FC1D-0025-4242-B3D3-1722DB2987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802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80A0476-460C-437F-AE07-1CF3FC6A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83390-E67B-4D3D-A5FE-828B806EE99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0377A12-3241-46BB-85D2-F1086289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D7E83DE-E7B8-4E18-828F-353E0B3E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4975B-B196-4A3E-9847-A38C3AA84B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725348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60657DEB-50B5-4827-95C0-28079200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A76EB-802A-47E6-9C1C-FB18A5327EE9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092D5D4F-4A59-49D1-A9B5-9DCFA153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2CEBC7E-F16F-407E-BAAC-8C8D6ABA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83E5F-3363-4525-8CBC-886B6769D3D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47711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719D1CA2-2636-4949-8426-44B271FB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C861D-3679-459F-A4AF-B5337EE8E049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86685F8-035B-4189-A484-104755EF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D1404A2-6121-4B2B-9646-2CD39ABB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06D6B-807F-4D15-B574-39EF8DC062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742314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365DB2D3-5A55-4395-A321-DE9C667A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25B2D-FEF8-40B5-8981-61CF7B60C25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538B8A9-F4E5-48A1-93CD-7C2E0A89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FD509F0-82BA-4EB9-B1D1-D7DFAE9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AECA1-54AA-40B8-855F-FA67F7714E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24854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4609EB-4C95-48C7-B38A-FD62ECD5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1F44-2EB4-48C5-9B63-FB0083EA4FD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99070-AD63-4E8C-8111-3CA521A2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837E2-BEEB-4247-A2C4-1E23E6E7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D9D2B-253C-44C5-B124-9792F9221A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05034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F7BBCD-DD04-48F6-B6CB-5DF53C9B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EB6B7-BF13-4388-A75C-FAE37A70084F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66C17D-307C-4C7B-987F-F8266AF3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A66FC1-20D2-4D1E-9858-54FC9E4B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6E5EE-7103-4C27-9B86-8709F2C35D1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520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33F83-581E-45F2-8CB9-B085F59D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76C85-1AD2-496E-803D-80213DF6591D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982FE3-E21B-4416-8305-2BBC58C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D98369-E1D5-4C2B-9D86-296DD817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03231-D991-41FC-BEA5-0CEE8F42A20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41155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7EC7E1-A6DB-43A8-BCEE-923F241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4E9BE-48B3-4DC7-8AB6-BF423DAEF214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F31B9A-0BC0-4B51-9CDB-C015470B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FAD59F-1025-4255-A339-E831D094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6CDCB-C199-48FE-BA4C-0BF62A4A3CE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994090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30DF5-1AFE-4E6A-9B01-46BF23E66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72F7A-AFBD-4586-AE52-9C5CA0E2065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423133-E08C-4887-92A6-3E3EF16F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3CFC52-0B6B-441A-986C-11F9BA50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B1FBE-A35B-401C-B54B-A86FD75AB4A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0294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FF6BD86C-BEF4-447D-B29F-AACEB494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F7175-9F04-493C-BAF3-7D8EA2B2342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97AE21CC-598E-4DE9-85E1-184B7A11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C1BF1AB-D30F-4AC7-B930-30A02229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19C3B-2CCE-4146-AA76-A1F03A606CC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8399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E0CDDFC7-1680-44FF-ACBC-6E3E95C5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28BB-4FF2-45F7-84F0-107C4C955F2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9E8109AC-5BB8-4302-9118-8EB9A983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BA59F2FD-2686-40C7-9C33-5A5C6809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51A52-11D0-40ED-90DD-079FB11E46C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951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38AC1B97-96CB-44B2-B51F-EA716B0B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D4674-1BFB-4F72-B1BB-015F705E1835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F9A2C48A-D2CF-4E53-BF94-E6A0918F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A9235A90-2F1D-4548-9D31-583AF7C2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17AAD0-7BC3-47A0-ACF4-B95DEC89FD1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32026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88247427-2D46-44BE-BFA7-4F91BDCB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59A18-7810-4027-80B2-1D136A33950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B34DBA6-359A-4C75-B737-7FC0AB6A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5D2AE34-3911-4E6C-99EE-F450E2F4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8DA6F-4D5C-4190-8B60-3351337CD2E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31023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B1E96C7-94CA-4BA5-BEAD-04B2C989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7E095-DAC8-4749-8B0F-557D478BE346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DE010EE1-B9D3-4579-8FB6-CB2BD53E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90009D2-C859-4850-B616-31C566B8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61112-1F89-4D16-BCF7-C8D3D9557F7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1495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447554CF-A0B4-4BD7-9B35-CB599BA9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997FD-9831-45AF-9ADD-2A2F5225037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28E1CD3-7516-459B-A84D-694F636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E3701-5D09-47E4-A187-006097D0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6A851-E8F2-4785-9E4B-88A8082722C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35680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A6BD58D7-837A-4150-8A1B-C7CAF341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6C725-91ED-48E9-8D80-38C373269E3B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D8E5D07-3CDE-47B4-9049-8C3E0E2E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DFD0271F-D8E5-42EA-82CD-E134216F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67584-66BE-4E2A-A8AF-3C9F79F4C5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6667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23450-D4FC-4D7C-A815-85EDF15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0BCB9-30B0-41CB-B2E6-A54B7B7F1BA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474CD2-EDD3-420E-B932-DC682A47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AD9C2B-1EE2-4B32-9E1F-2DFA6B01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4CC37-E2C6-4DE7-8D69-BB741668B0B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8902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8FC4D4-414F-4808-8D6F-6A807C72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C0D24-4230-4227-B852-7C97BA48160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90128-1FB9-4F10-9A4E-E2D165DB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59F279-F311-4DB2-9512-FDA8CC59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3F4E7-FFFD-4C15-B61A-B4C0A3DCCEB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3932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9349CC-64D7-4873-8571-83297FFB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D780E-2D6B-4472-9C5E-FFFF99F3BE0F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59C46-3AD6-46F6-BD41-50244C4C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D4B2BE-BF2D-44FD-926F-0154A459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30EAA-8362-4F85-BA8A-9DAD3655EFB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35994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7F8329-F6D2-4A4C-8BFB-659B33BA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95AE3-7DB9-4B85-B501-8AADD2D99B6C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D49F1D-C363-4D34-8FB8-2EFAEBBB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1B43B-BA74-4170-9672-D06B86D7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388A64-60A6-4719-B7B7-1469E8415C4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88957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208C3E-27C0-49BF-8ABF-52E2088A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64A85-37D5-4FC6-86CC-29066665990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42018-111E-4D47-B897-0F1C7A4A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42AAF-FC7D-4DD7-BF73-08E38310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34D046-72FB-4F73-9A61-BE39CF4DF9E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30107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A8F82DE-6555-4EED-BE46-00628304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355FE-D601-40CC-AAB2-8FF4BCE932F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9F49C7EB-901E-4DA8-B0C9-B49B299B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958E67E-4A9D-40F9-A3F6-1C4F5406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45A2-EE57-4683-B4CD-4306AA27F6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3310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0040C2AA-28F1-4F70-99F0-823CA8B3E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2CE88-6E38-4CBF-8354-59FCAE97076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8490AEFC-4B57-48FE-B1F5-0B74A559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AF0D8AFB-EBE0-4D76-A3B9-D40A5741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4E501-6505-4371-AF31-95E5674A30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25092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3B3C5A42-9FFE-4048-A774-94CEA3BB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F7711-BB96-4E4D-A9D4-CACB5B40927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4D6B282-1FC5-4819-8D53-CCA88140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9E039E65-2DEC-48D3-A7F4-54D5BB16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41F89-E535-479A-8E45-882FC89C69D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66497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A582AC96-445C-4CC2-90CF-DDCC9904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1A2B1-EAF2-4731-B6D2-E04812B810E2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24118667-EC7B-4464-A15A-846832D5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F96B901-8C00-4909-BACD-E5806D4B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BE9B1F-B1C9-4002-BF9F-2E9B989ECF8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693566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F9B230D-A965-4D14-ADDA-CA91489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20A3A-B7AE-43B5-A9B0-AE75D796987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4647FB23-BE31-4421-9A73-51BCA4D2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1184EF4-A113-441C-B52E-1078D62C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B024DE-A498-4E99-899C-95C7EA5FA55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46857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C91D49B-0295-40F8-9C9D-7A6B59E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DF417-7E77-4B25-902F-DEF2DB3B2DA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ED81173-3AB5-4469-9093-477F4689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1B9E2B4A-506F-4F78-B9E8-503A16C8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F31A0F-6B57-460D-A668-014A0C09EC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12652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6338DB9-1FD4-43CD-BC55-60836517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B9F89-2572-49B3-970D-161A4659143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8E59E4C-F70E-4006-9E82-759622A3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748B6444-07AD-4894-8ADD-B95FCFC9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4D81E4-E4FF-401A-BE9C-FDBA6BB0625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297132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6730D4-A6E8-4DC3-BC5C-CD2DB902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3C456-8C72-4B30-BC20-8791D96CE95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2D4C27-030C-4276-AC97-793E1309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97B1F-C76E-4953-9E07-12E28ED8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7D1CD-6C4E-49F3-B1D6-24B90A00DE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89145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AED233-5B39-4C63-BD05-B03396DF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FD3B1-7BC1-4D08-9B43-D4BDC7F1FC9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2136BB-F63C-421D-A7ED-1DA3ADA5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CD578-9292-49DC-BF38-D6F4B573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5DB9A-CDD4-4F43-B7AF-EC0562AA5FB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56920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A1CA85-645B-4E72-90A5-4C16CAD2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6ADEE-9F26-4637-96C4-9D8E1490717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C59989-D9DE-459B-8042-B05C7106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03331-9781-4624-9DBF-32A3F8C6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61650-82FF-4EFE-B1C7-BCB6493762D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467249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987424-3F13-421B-AE78-973B1C50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2E355-94D4-44B9-BBC4-6E41098D2E4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048AF-6EC4-46E0-BAB7-DE40AECA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82421-92C6-4298-9370-7711056C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44BFD1-C85E-4467-AFFE-4D85E94AA9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66714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E03974-BEDB-4A67-BAEE-6DF21F87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296A2-117A-4C4D-8111-2BF6984088A0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818421-E95E-43B1-A4C0-E00CA12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1A3F1A-B46E-43C9-8632-6C3E6B03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8AF74-253A-4AC3-B2DF-9CC62D13A59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39276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EF1FCCE-4F79-451F-A0EF-0ABC3116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C5FFC-5540-4944-A08B-B5A8C5CB41F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8CE76A86-3767-401D-A483-66AEF607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9E4D2B3-4E7A-496F-B49B-364DA712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56A4A-4E7C-4C31-AF63-4155B95C6D0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1510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9C924AF-9F83-43A5-A1F7-A45D56E0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A525A-E921-4A3F-90B4-3D3A948073F7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0B836DF3-EA38-4D41-A953-75DC9E8F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DAA29EC-32A9-4415-AC82-BB1AEA0A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9A28FF-48C1-44FD-A45B-01A62D7714E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268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BA33F72D-5616-4B5C-9767-043A82BF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3B20C-4E55-4D2A-8C25-7CC105E33F6A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899BF685-7EE9-4993-B4B7-D321E317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08B062-E790-47B2-8DEA-52738131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00C01A-30EF-463E-9CB8-1205AB6F6E5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03014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5BCE6555-D955-4261-8318-CF785DC5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15BCD-A2EC-4BC9-A187-3FC4D6F2A8C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944F4FF9-89F4-453E-8C5F-63C1EB80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F925802-6452-4129-93AA-83CD2C16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A7477D-C306-4BCD-9924-953CE5621C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08597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F85A887E-A787-43C6-9ACE-33713FCD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FF6ED-0922-4E73-AF46-4C9A68A39998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511D1C4-9EF7-43E9-8A63-B0500A35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3D0CA80-FB83-45AE-AE52-6C6DB0CE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DAF09B-9961-4A00-8024-1E8F1E0DCDE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293684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47D484E2-04DD-4C1C-BFE6-EA1A04BD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F45FF-B715-4AAE-9FAF-9AB0415CF689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33E81EC-1313-43BD-896C-7A038CA1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7989B9E-D9BB-4082-AAC2-C1CC3873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677B1-194A-4520-9429-94EB634D1B1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72700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D8975B7-3E87-45D7-A43F-15B34448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4F71-10B7-4139-B1CB-12884ECD46D9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E7B65D7-5960-4078-A742-5BC5D5C5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FFEA136-A0DF-47D6-AE5E-3A213E92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D6691A-8E4E-4ED7-B552-7B4CC35E939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40566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5E6B3-9C58-435F-B8B5-8123CA9B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962B5-BF35-436F-943E-0F7EAF613723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251C92-2970-4034-8D44-4E4D9963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8DDAF-04A0-4612-BE27-3C61E7B1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C35D7-579A-4EA6-A908-CF748960D56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403314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CBF914-6446-4216-A180-91283784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18346-3ED7-43CD-9690-A107D2BD30BC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BAF88B-5BAC-4A7A-A812-9A36F62B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5A51B-2357-4DD8-9F01-650D1EC3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5A8E65-8107-47F4-89B4-C34A1E6BF8D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2360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17CE3C9-9CD1-4806-824E-D4B7BC79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28A4-BE7F-4C1B-A1B0-ACC1D42E5BC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6C56A50-01B0-41E1-8CD3-C2806DA1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19F5022-778F-4844-818E-53862FE0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3F7233-74E4-4DA4-B2B5-369F8241FBF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4113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97A9D6-276D-4794-B412-4678E8E7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24A92-B7B3-4D34-AE3E-8838486F1F66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42ED197D-35DD-46B1-8734-16F0B76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76A4F2A-73A6-4A26-970B-B9B06B75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17EFDF-208D-438A-8C19-A586AC1FA73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2826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D7C847F-46E7-4721-8BCB-F78DB4218B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E8129627-2488-4A94-8079-6E3DB98DEE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7C5B08-A998-494D-9572-54D0B1625A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8AB99E-FCB5-4AE1-83A4-B55A2E827504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6CE244-F996-4F46-94C3-E85777ED6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EDFFBF-D022-4AE6-8654-AFAFF1DDD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fld id="{1F77634E-E4D6-4A88-8201-C50AFA87037C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7206B070-CAEB-4374-8862-7F3C895A59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1932B1C1-11D7-461D-938E-D97932878D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E9DD0B-3B5B-481E-A526-FDA04593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B40BA8-1B50-4DE9-8F93-B8D977789B1E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48FF60-C303-4D99-80F0-A2B56481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20ABDA-406C-442A-93E5-A927CEA9A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fld id="{340AE2CD-FB1F-438E-A420-1CB059F98A1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12C4FB-DDB6-405B-9595-180AD8697D74}" type="datetime1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29.04.2021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pPr lvl="0" eaLnBrk="1" hangingPunct="1">
              <a:buNone/>
            </a:pPr>
            <a:r>
              <a:t>Образование и наука - будущее России</a:t>
            </a:r>
            <a:endParaRPr sz="1200">
              <a:solidFill>
                <a:srgbClr val="898989"/>
              </a:solidFill>
              <a:latin typeface="Gilroy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ru-RU" dirty="0"/>
              <a:pPr lvl="0" eaLnBrk="1" hangingPunct="1">
                <a:buNone/>
              </a:pPr>
              <a:t>‹#›</a:t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10242FDD-348A-47A0-98AF-94923514B0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20F7C279-AB9C-4A06-97B4-93EA853286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DFEB4B-1E23-4D15-A102-E53829998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FEDD1E-589C-441D-9D0A-5E48162ED016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2448FC-F425-4345-9180-4E101D02A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3D7F4-E6A2-4A0D-B755-9D38F7313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fld id="{4F763D26-E3C6-41AC-86C1-F1E38646E79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6FE89DE0-98DF-4646-86BD-71AB26AFCB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14BFB353-F452-43FF-86B2-D9238A006D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6B0DF2-DF4D-4EB5-A3C4-74FFF5EFE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9C31B39-F520-41B0-8D02-9696802A9041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9D8210-4DCC-4B1C-AEFF-9B122855D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94760-BBC3-4506-97F0-522D51C4B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Gilroy" panose="00000500000000000000" pitchFamily="2" charset="-52"/>
              </a:defRPr>
            </a:lvl1pPr>
          </a:lstStyle>
          <a:p>
            <a:pPr>
              <a:defRPr/>
            </a:pPr>
            <a:fld id="{ABBD8CE9-F7E9-4D18-AAF4-EF86BF8D17F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EDB05086-26B7-47B0-9625-A0F26A631C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89FA69F9-4FF3-42D5-A3FC-12467D1392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B5FB7C-9C0F-46EA-B9E3-D95FE4249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447BE5-59C4-4DAD-A17F-0DDB48B7CF3D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5310B-51CA-4689-852A-04FC59D73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3AAEB6-5195-4AF5-8C99-1C062172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fld id="{0C265639-1857-42B2-8E31-1DC57730274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00B73243-8978-4C5F-85CD-6535D1FFC3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94036399-05EF-4F4A-A282-D4B0BD9ACC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567B3B-528D-47B5-8BF0-AF5694ED5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ED4C8E5-168D-41E0-BB0D-DB08A5306453}" type="datetime1">
              <a:rPr lang="ru-RU"/>
              <a:pPr>
                <a:defRPr/>
              </a:pPr>
              <a:t>29.04.2021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2759F8-3567-4F46-84D1-22D33734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ru-RU"/>
              <a:t>Образование и наука - будущее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1AB9CB-B674-4AB3-8207-E69D20513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Gilroy"/>
              </a:defRPr>
            </a:lvl1pPr>
          </a:lstStyle>
          <a:p>
            <a:fld id="{B931A057-C94A-46BB-AB9B-BF172F4CE771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roy SemiBol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Gilroy SemiBold"/>
          <a:ea typeface="Gilroy SemiBold"/>
          <a:cs typeface="Gilroy SemiBold"/>
          <a:sym typeface="Gilroy Semi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solidFill>
            <a:srgbClr val="000000"/>
          </a:solidFill>
          <a:uFillTx/>
          <a:latin typeface="Gilroy"/>
          <a:ea typeface="Gilroy"/>
          <a:cs typeface="Gilroy"/>
          <a:sym typeface="Gilro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ro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1">
            <a:extLst>
              <a:ext uri="{FF2B5EF4-FFF2-40B4-BE49-F238E27FC236}">
                <a16:creationId xmlns:a16="http://schemas.microsoft.com/office/drawing/2014/main" id="{485A0CAA-49FA-4F29-8F42-0DAEF29DA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92" y="857250"/>
            <a:ext cx="6312617" cy="92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274" tIns="32637" rIns="65274" bIns="3263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chemeClr val="bg1"/>
                </a:solidFill>
                <a:latin typeface="Gilroy SemiBold"/>
              </a:rPr>
              <a:t>«Развитие молодёжной политики»</a:t>
            </a:r>
          </a:p>
          <a:p>
            <a:pPr algn="ctr" eaLnBrk="1" hangingPunct="1"/>
            <a:endParaRPr lang="ru-RU" altLang="ru-RU" sz="2800" dirty="0">
              <a:solidFill>
                <a:schemeClr val="bg1"/>
              </a:solidFill>
              <a:latin typeface="Gilroy SemiBold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1E70D9A-6C28-47B1-8445-0B02C3CEE4B0}"/>
              </a:ext>
            </a:extLst>
          </p:cNvPr>
          <p:cNvCxnSpPr/>
          <p:nvPr/>
        </p:nvCxnSpPr>
        <p:spPr>
          <a:xfrm flipV="1">
            <a:off x="755650" y="1628775"/>
            <a:ext cx="6408738" cy="11113"/>
          </a:xfrm>
          <a:prstGeom prst="line">
            <a:avLst/>
          </a:prstGeom>
          <a:ln w="635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DFEB1F-4B27-4439-A5C6-9A692F8AE325}"/>
              </a:ext>
            </a:extLst>
          </p:cNvPr>
          <p:cNvSpPr txBox="1"/>
          <p:nvPr/>
        </p:nvSpPr>
        <p:spPr>
          <a:xfrm>
            <a:off x="659888" y="1789252"/>
            <a:ext cx="5853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Gilroy SemiBold"/>
                <a:cs typeface="Arial"/>
              </a:rPr>
              <a:t>Руководитель проекта: </a:t>
            </a:r>
            <a:r>
              <a:rPr lang="ru-RU" b="1" dirty="0" smtClean="0">
                <a:solidFill>
                  <a:schemeClr val="bg1"/>
                </a:solidFill>
                <a:latin typeface="Gilroy SemiBold"/>
                <a:cs typeface="Arial"/>
              </a:rPr>
              <a:t>Черных </a:t>
            </a:r>
            <a:r>
              <a:rPr lang="ru-RU" b="1" dirty="0">
                <a:solidFill>
                  <a:schemeClr val="bg1"/>
                </a:solidFill>
                <a:latin typeface="Gilroy SemiBold"/>
                <a:cs typeface="Arial"/>
              </a:rPr>
              <a:t>Ольга Олеговна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E4B83-934A-4F59-8CC9-FD177257D7F5}"/>
              </a:ext>
            </a:extLst>
          </p:cNvPr>
          <p:cNvSpPr txBox="1"/>
          <p:nvPr/>
        </p:nvSpPr>
        <p:spPr>
          <a:xfrm>
            <a:off x="661068" y="2138290"/>
            <a:ext cx="5780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Gilroy SemiBold"/>
                <a:cs typeface="Arial"/>
              </a:rPr>
              <a:t>Куратор проекта: </a:t>
            </a:r>
            <a:r>
              <a:rPr lang="ru-RU" b="1" dirty="0" err="1" smtClean="0">
                <a:solidFill>
                  <a:schemeClr val="bg1"/>
                </a:solidFill>
                <a:latin typeface="Gilroy SemiBold"/>
                <a:cs typeface="Arial"/>
              </a:rPr>
              <a:t>Стуканова</a:t>
            </a:r>
            <a:r>
              <a:rPr lang="ru-RU" b="1" dirty="0" smtClean="0">
                <a:solidFill>
                  <a:schemeClr val="bg1"/>
                </a:solidFill>
                <a:latin typeface="Gilroy SemiBold"/>
                <a:cs typeface="Arial"/>
              </a:rPr>
              <a:t> Софья </a:t>
            </a:r>
            <a:r>
              <a:rPr lang="ru-RU" b="1" dirty="0">
                <a:solidFill>
                  <a:schemeClr val="bg1"/>
                </a:solidFill>
                <a:latin typeface="Gilroy SemiBold"/>
                <a:cs typeface="Arial"/>
              </a:rPr>
              <a:t>Сергеевна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89452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10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74" y="1131094"/>
            <a:ext cx="8295280" cy="4575439"/>
          </a:xfrm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lvl="0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600" dirty="0"/>
              <a:t>о</a:t>
            </a:r>
            <a:r>
              <a:rPr lang="ru-RU" sz="1600" dirty="0" smtClean="0"/>
              <a:t>публиковано несколько </a:t>
            </a:r>
            <a:r>
              <a:rPr lang="ru-RU" sz="1600" dirty="0"/>
              <a:t>постов о правилах спортивных дисциплин, а также расписание проведения мероприятия и </a:t>
            </a:r>
            <a:r>
              <a:rPr lang="ru-RU" sz="1600" dirty="0" smtClean="0"/>
              <a:t>начало </a:t>
            </a:r>
            <a:r>
              <a:rPr lang="ru-RU" sz="1600" dirty="0"/>
              <a:t>регистрации на </a:t>
            </a:r>
            <a:r>
              <a:rPr lang="ru-RU" sz="1600" dirty="0" smtClean="0"/>
              <a:t>участия;</a:t>
            </a:r>
            <a:endParaRPr lang="ru-RU" sz="16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600" dirty="0"/>
              <a:t>р</a:t>
            </a:r>
            <a:r>
              <a:rPr lang="ru-RU" sz="1600" dirty="0" smtClean="0"/>
              <a:t>азработаны </a:t>
            </a:r>
            <a:r>
              <a:rPr lang="ru-RU" sz="1600" dirty="0"/>
              <a:t>несколько вариантов </a:t>
            </a:r>
            <a:r>
              <a:rPr lang="ru-RU" sz="1600" dirty="0" smtClean="0"/>
              <a:t>стенда </a:t>
            </a:r>
            <a:r>
              <a:rPr lang="ru-RU" sz="1600" dirty="0"/>
              <a:t>для </a:t>
            </a:r>
            <a:r>
              <a:rPr lang="ru-RU" sz="1600" dirty="0" smtClean="0"/>
              <a:t>мероприятия;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600" dirty="0"/>
              <a:t>б</a:t>
            </a:r>
            <a:r>
              <a:rPr lang="ru-RU" sz="1600" dirty="0" smtClean="0"/>
              <a:t>ыли </a:t>
            </a:r>
            <a:r>
              <a:rPr lang="ru-RU" sz="1600" dirty="0"/>
              <a:t>опубликованы посты о проведении Спортивного благотворительного мероприятия «</a:t>
            </a:r>
            <a:r>
              <a:rPr lang="en-US" sz="1600" dirty="0"/>
              <a:t>Endurance</a:t>
            </a:r>
            <a:r>
              <a:rPr lang="ru-RU" sz="1600" dirty="0"/>
              <a:t>» в такие группы, как «</a:t>
            </a:r>
            <a:r>
              <a:rPr lang="en-US" sz="1600" dirty="0"/>
              <a:t>Instagram</a:t>
            </a:r>
            <a:r>
              <a:rPr lang="ru-RU" sz="1600" dirty="0"/>
              <a:t>» </a:t>
            </a:r>
            <a:r>
              <a:rPr lang="en-US" sz="1600" dirty="0"/>
              <a:t>charity</a:t>
            </a:r>
            <a:r>
              <a:rPr lang="ru-RU" sz="1600" dirty="0"/>
              <a:t>_</a:t>
            </a:r>
            <a:r>
              <a:rPr lang="en-US" sz="1600" dirty="0"/>
              <a:t>marathon</a:t>
            </a:r>
            <a:r>
              <a:rPr lang="ru-RU" sz="1600" dirty="0"/>
              <a:t>, </a:t>
            </a:r>
            <a:r>
              <a:rPr lang="az-Cyrl-AZ" sz="1600" dirty="0"/>
              <a:t>tsentrkarery</a:t>
            </a:r>
            <a:r>
              <a:rPr lang="ru-RU" sz="1600" dirty="0"/>
              <a:t>, «</a:t>
            </a:r>
            <a:r>
              <a:rPr lang="ru-RU" sz="1600" dirty="0" err="1"/>
              <a:t>Вконтакте</a:t>
            </a:r>
            <a:r>
              <a:rPr lang="ru-RU" sz="1600" dirty="0"/>
              <a:t>» </a:t>
            </a:r>
            <a:r>
              <a:rPr lang="ru-RU" sz="1600" dirty="0" err="1"/>
              <a:t>Сharity</a:t>
            </a:r>
            <a:r>
              <a:rPr lang="ru-RU" sz="1600" dirty="0"/>
              <a:t> </a:t>
            </a:r>
            <a:r>
              <a:rPr lang="ru-RU" sz="1600" dirty="0" err="1"/>
              <a:t>Marathon</a:t>
            </a:r>
            <a:r>
              <a:rPr lang="ru-RU" sz="1600" dirty="0"/>
              <a:t>, Московский </a:t>
            </a:r>
            <a:r>
              <a:rPr lang="ru-RU" sz="1600" dirty="0" err="1"/>
              <a:t>Политех</a:t>
            </a:r>
            <a:r>
              <a:rPr lang="ru-RU" sz="1600" dirty="0"/>
              <a:t> (все обо всем), договорились с </a:t>
            </a:r>
            <a:r>
              <a:rPr lang="ru-RU" sz="1600" dirty="0" smtClean="0"/>
              <a:t>«Медиа Мята</a:t>
            </a:r>
            <a:r>
              <a:rPr lang="ru-RU" sz="1600" dirty="0"/>
              <a:t>» о публикации поста с расписанием проведения мероприятия и ссылкой на регистрацию на нее к 3-ему мая 2021 </a:t>
            </a:r>
            <a:r>
              <a:rPr lang="ru-RU" sz="1600" dirty="0" smtClean="0"/>
              <a:t>года;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40085" y="1020182"/>
            <a:ext cx="568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altLang="ru-RU" b="1" dirty="0" smtClean="0"/>
              <a:t>Промежуточные итоги второго семестра: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8533" y="1389514"/>
            <a:ext cx="65082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sz="1600" dirty="0">
                <a:latin typeface="+mn-lt"/>
              </a:rPr>
              <a:t>п</a:t>
            </a:r>
            <a:r>
              <a:rPr lang="ru-RU" sz="1600" dirty="0" smtClean="0">
                <a:latin typeface="+mn-lt"/>
              </a:rPr>
              <a:t>олучено </a:t>
            </a:r>
            <a:r>
              <a:rPr lang="ru-RU" sz="1600" dirty="0">
                <a:latin typeface="+mn-lt"/>
              </a:rPr>
              <a:t>письмо поддержки от благотворительного фонда помощи животным «</a:t>
            </a:r>
            <a:r>
              <a:rPr lang="ru-RU" sz="1600" dirty="0" err="1" smtClean="0">
                <a:latin typeface="+mn-lt"/>
              </a:rPr>
              <a:t>Рэй</a:t>
            </a:r>
            <a:r>
              <a:rPr lang="ru-RU" sz="1600" dirty="0" smtClean="0">
                <a:latin typeface="+mn-lt"/>
              </a:rPr>
              <a:t>»;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sz="1600" dirty="0">
                <a:latin typeface="+mn-lt"/>
              </a:rPr>
              <a:t>п</a:t>
            </a:r>
            <a:r>
              <a:rPr lang="ru-RU" sz="1600" dirty="0" smtClean="0">
                <a:latin typeface="+mn-lt"/>
              </a:rPr>
              <a:t>одали </a:t>
            </a:r>
            <a:r>
              <a:rPr lang="ru-RU" sz="1600" dirty="0">
                <a:latin typeface="+mn-lt"/>
              </a:rPr>
              <a:t>заявление на грант о проведении спортивного мероприятия в “Всероссийский конкурс молодежных </a:t>
            </a:r>
            <a:r>
              <a:rPr lang="ru-RU" sz="1600" dirty="0" smtClean="0">
                <a:latin typeface="+mn-lt"/>
              </a:rPr>
              <a:t>проектов”;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sz="1600" dirty="0">
                <a:latin typeface="+mn-lt"/>
              </a:rPr>
              <a:t>с</a:t>
            </a:r>
            <a:r>
              <a:rPr lang="ru-RU" sz="1600" dirty="0" smtClean="0">
                <a:latin typeface="+mn-lt"/>
              </a:rPr>
              <a:t>оставлено </a:t>
            </a:r>
            <a:r>
              <a:rPr lang="ru-RU" sz="1600" dirty="0">
                <a:latin typeface="+mn-lt"/>
              </a:rPr>
              <a:t>расписание проведения мероприятия, которое утверждено заведующим кафедры физического воспитания Плешаковым </a:t>
            </a:r>
            <a:r>
              <a:rPr lang="ru-RU" sz="1600" dirty="0" smtClean="0">
                <a:latin typeface="+mn-lt"/>
              </a:rPr>
              <a:t>Александром Александровичем;</a:t>
            </a:r>
            <a:endParaRPr lang="ru-RU" sz="1600" dirty="0">
              <a:latin typeface="+mn-lt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42" y="248576"/>
            <a:ext cx="2481263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6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89452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11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3933" y="994277"/>
            <a:ext cx="8569855" cy="25545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ru-RU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sz="1600" dirty="0"/>
              <a:t>с</a:t>
            </a:r>
            <a:r>
              <a:rPr lang="ru-RU" sz="1600" dirty="0" smtClean="0"/>
              <a:t>остоялась </a:t>
            </a:r>
            <a:r>
              <a:rPr lang="ru-RU" sz="1600" dirty="0"/>
              <a:t>встреча с Яхненко Д.В, в ходе которого были проговорены такие моменты, как приказ о проведения мероприятия, предоставление судей и необходимого инвентаря, в сотрудничестве с Кафедрой физического воспитания, непосредственно с заведующим кафедрой Плешаковым А.А, а также пиар сопровождение мероприятия на официальных платформах Московского </a:t>
            </a:r>
            <a:r>
              <a:rPr lang="ru-RU" sz="1600" dirty="0" err="1"/>
              <a:t>политеха</a:t>
            </a:r>
            <a:r>
              <a:rPr lang="ru-RU" sz="1600" dirty="0"/>
              <a:t>. Приказ будет подан от имени Спорт клуба, этим Яхненко Д.В лично сам </a:t>
            </a:r>
            <a:r>
              <a:rPr lang="ru-RU" sz="1600" dirty="0" smtClean="0"/>
              <a:t>распорядится;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ru-RU" sz="1600" dirty="0"/>
              <a:t>б</a:t>
            </a:r>
            <a:r>
              <a:rPr lang="ru-RU" sz="1600" dirty="0" smtClean="0"/>
              <a:t>ыла </a:t>
            </a:r>
            <a:r>
              <a:rPr lang="ru-RU" sz="1600" dirty="0"/>
              <a:t>создана </a:t>
            </a:r>
            <a:r>
              <a:rPr lang="ru-RU" sz="1600" dirty="0" err="1"/>
              <a:t>Гуглформа</a:t>
            </a:r>
            <a:r>
              <a:rPr lang="ru-RU" sz="1600" dirty="0"/>
              <a:t> для сбора заявок на участие в </a:t>
            </a:r>
            <a:r>
              <a:rPr lang="ru-RU" sz="1600" dirty="0" smtClean="0"/>
              <a:t>мероприятии</a:t>
            </a:r>
            <a:r>
              <a:rPr lang="ru-RU" sz="1600" dirty="0"/>
              <a:t>.</a:t>
            </a:r>
            <a:endParaRPr lang="ru-RU" sz="1600" dirty="0" smtClean="0"/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40085" y="1172556"/>
            <a:ext cx="568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altLang="ru-RU" b="1" dirty="0" smtClean="0"/>
              <a:t>Промежуточные итоги второго семестра: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78" y="3922386"/>
            <a:ext cx="4720422" cy="2325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7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43116" y="631754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859016" y="126929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12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0" y="2301215"/>
            <a:ext cx="5232496" cy="4525963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ru-RU" sz="1800" b="1" i="1" dirty="0" smtClean="0"/>
              <a:t>Задачи</a:t>
            </a:r>
            <a:r>
              <a:rPr lang="ru-RU" altLang="ru-RU" sz="1800" b="1" i="1" dirty="0"/>
              <a:t>:</a:t>
            </a:r>
          </a:p>
          <a:p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родемонстрировать </a:t>
            </a:r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многообразие для самореализации и творческого 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развития;</a:t>
            </a:r>
            <a:endParaRPr lang="ru-RU" alt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азвить </a:t>
            </a:r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коммуникацию участников творческих коллективов с дальнейшим сотрудничеством и 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возможной </a:t>
            </a:r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совместной 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деятельностью;</a:t>
            </a:r>
            <a:endParaRPr lang="ru-RU" alt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рганизовать </a:t>
            </a:r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творческий и позитивный досуг для </a:t>
            </a:r>
            <a:r>
              <a:rPr lang="ru-RU" alt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студентов.</a:t>
            </a:r>
            <a:endParaRPr lang="ru-RU" alt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060697"/>
            <a:ext cx="8023225" cy="119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93525" y="192910"/>
            <a:ext cx="316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 smtClean="0"/>
              <a:t>Творческая деятельность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59016" y="647599"/>
            <a:ext cx="8030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b="1" dirty="0">
                <a:latin typeface="+mj-lt"/>
              </a:rPr>
              <a:t>«Ярмарка Творчества «Премьер» Московского </a:t>
            </a:r>
            <a:r>
              <a:rPr lang="ru-RU" sz="2000" b="1" dirty="0" err="1">
                <a:latin typeface="+mj-lt"/>
              </a:rPr>
              <a:t>Политеха</a:t>
            </a:r>
            <a:r>
              <a:rPr lang="ru-RU" sz="2000" b="1" dirty="0">
                <a:latin typeface="+mj-lt"/>
              </a:rPr>
              <a:t>»</a:t>
            </a:r>
            <a:endParaRPr lang="ru-RU" altLang="ru-RU" sz="2000" b="1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2610" y="1072180"/>
            <a:ext cx="823987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altLang="ru-RU" b="1" i="1" dirty="0" smtClean="0"/>
              <a:t>Цель:</a:t>
            </a:r>
          </a:p>
          <a:p>
            <a:pPr marL="0" indent="0">
              <a:buNone/>
            </a:pP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dirty="0" err="1" smtClean="0">
                <a:ea typeface="+mn-lt"/>
                <a:cs typeface="+mn-lt"/>
              </a:rPr>
              <a:t>Проведение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ru-RU" dirty="0" smtClean="0">
                <a:ea typeface="+mn-lt"/>
                <a:cs typeface="+mn-lt"/>
              </a:rPr>
              <a:t>мероприятия</a:t>
            </a:r>
            <a:r>
              <a:rPr lang="en-US" dirty="0" smtClean="0">
                <a:ea typeface="+mn-lt"/>
                <a:cs typeface="+mn-lt"/>
              </a:rPr>
              <a:t>, </a:t>
            </a:r>
            <a:r>
              <a:rPr lang="en-US" dirty="0" err="1" smtClean="0">
                <a:ea typeface="+mn-lt"/>
                <a:cs typeface="+mn-lt"/>
              </a:rPr>
              <a:t>направленн</a:t>
            </a:r>
            <a:r>
              <a:rPr lang="ru-RU" dirty="0" smtClean="0">
                <a:ea typeface="+mn-lt"/>
                <a:cs typeface="+mn-lt"/>
              </a:rPr>
              <a:t>ого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на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популяризацию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творческой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деятельности</a:t>
            </a:r>
            <a:r>
              <a:rPr lang="en-US" dirty="0" smtClean="0">
                <a:ea typeface="+mn-lt"/>
                <a:cs typeface="+mn-lt"/>
              </a:rPr>
              <a:t> в </a:t>
            </a:r>
            <a:r>
              <a:rPr lang="en-US" dirty="0" err="1" smtClean="0">
                <a:ea typeface="+mn-lt"/>
                <a:cs typeface="+mn-lt"/>
              </a:rPr>
              <a:t>университете</a:t>
            </a:r>
            <a:r>
              <a:rPr lang="ru-RU" dirty="0" smtClean="0">
                <a:ea typeface="+mn-lt"/>
                <a:cs typeface="+mn-lt"/>
              </a:rPr>
              <a:t>.</a:t>
            </a:r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18" y="2808595"/>
            <a:ext cx="2979206" cy="317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oogle Shape;1342;p34"/>
          <p:cNvGrpSpPr>
            <a:grpSpLocks/>
          </p:cNvGrpSpPr>
          <p:nvPr/>
        </p:nvGrpSpPr>
        <p:grpSpPr bwMode="auto">
          <a:xfrm flipH="1">
            <a:off x="4592546" y="5236104"/>
            <a:ext cx="1919377" cy="1215495"/>
            <a:chOff x="5069200" y="4265350"/>
            <a:chExt cx="938574" cy="767231"/>
          </a:xfrm>
        </p:grpSpPr>
        <p:sp>
          <p:nvSpPr>
            <p:cNvPr id="15" name="Google Shape;1343;p34"/>
            <p:cNvSpPr/>
            <p:nvPr/>
          </p:nvSpPr>
          <p:spPr>
            <a:xfrm>
              <a:off x="5868020" y="4758343"/>
              <a:ext cx="4764" cy="4756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6" name="Google Shape;1344;p34"/>
            <p:cNvSpPr/>
            <p:nvPr/>
          </p:nvSpPr>
          <p:spPr>
            <a:xfrm>
              <a:off x="5069200" y="4512639"/>
              <a:ext cx="161987" cy="223511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7" name="Google Shape;1345;p34"/>
            <p:cNvSpPr/>
            <p:nvPr/>
          </p:nvSpPr>
          <p:spPr>
            <a:xfrm>
              <a:off x="5315358" y="4525321"/>
              <a:ext cx="157222" cy="21083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8" name="Google Shape;1346;p34"/>
            <p:cNvSpPr/>
            <p:nvPr/>
          </p:nvSpPr>
          <p:spPr>
            <a:xfrm>
              <a:off x="5585337" y="4515810"/>
              <a:ext cx="139754" cy="202904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9" name="Google Shape;1347;p34"/>
            <p:cNvSpPr/>
            <p:nvPr/>
          </p:nvSpPr>
          <p:spPr>
            <a:xfrm>
              <a:off x="5855315" y="4498372"/>
              <a:ext cx="152459" cy="210831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0" name="Google Shape;1348;p34"/>
            <p:cNvSpPr/>
            <p:nvPr/>
          </p:nvSpPr>
          <p:spPr>
            <a:xfrm>
              <a:off x="5248657" y="4826507"/>
              <a:ext cx="125460" cy="206074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1" name="Google Shape;1349;p34"/>
            <p:cNvSpPr/>
            <p:nvPr/>
          </p:nvSpPr>
          <p:spPr>
            <a:xfrm>
              <a:off x="5747324" y="4799558"/>
              <a:ext cx="147694" cy="198149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4" name="Google Shape;1350;p34"/>
            <p:cNvSpPr/>
            <p:nvPr/>
          </p:nvSpPr>
          <p:spPr>
            <a:xfrm>
              <a:off x="5490050" y="4273275"/>
              <a:ext cx="144518" cy="188638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5" name="Google Shape;1351;p34"/>
            <p:cNvSpPr/>
            <p:nvPr/>
          </p:nvSpPr>
          <p:spPr>
            <a:xfrm>
              <a:off x="5226423" y="4265350"/>
              <a:ext cx="107992" cy="180711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6" name="Google Shape;1352;p34"/>
            <p:cNvSpPr/>
            <p:nvPr/>
          </p:nvSpPr>
          <p:spPr>
            <a:xfrm>
              <a:off x="5747324" y="4265350"/>
              <a:ext cx="161987" cy="183882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7" name="Google Shape;1353;p34"/>
            <p:cNvSpPr/>
            <p:nvPr/>
          </p:nvSpPr>
          <p:spPr>
            <a:xfrm>
              <a:off x="5499579" y="4853454"/>
              <a:ext cx="125460" cy="171200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28" name="Google Shape;1354;p34"/>
            <p:cNvSpPr/>
            <p:nvPr/>
          </p:nvSpPr>
          <p:spPr>
            <a:xfrm>
              <a:off x="5791791" y="44492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98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13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09" y="105489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b="1" dirty="0" smtClean="0"/>
              <a:t>Промежуточные итоги второго семестра: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 smtClean="0"/>
              <a:t>проведена </a:t>
            </a:r>
            <a:r>
              <a:rPr lang="ru-RU" sz="1700" dirty="0"/>
              <a:t>встреча с руководителем Московского отделения Российского Союза молодежи по вопросам написания заявки на Всероссийский конкурс молодежных </a:t>
            </a:r>
            <a:r>
              <a:rPr lang="ru-RU" sz="1700" dirty="0" smtClean="0"/>
              <a:t>грантов;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н</a:t>
            </a:r>
            <a:r>
              <a:rPr lang="ru-RU" sz="1700" dirty="0" smtClean="0"/>
              <a:t>аписана </a:t>
            </a:r>
            <a:r>
              <a:rPr lang="ru-RU" sz="1700" dirty="0"/>
              <a:t>и отправлена заявка на Всероссийский конкурс молодежных </a:t>
            </a:r>
            <a:r>
              <a:rPr lang="ru-RU" sz="1700" dirty="0" smtClean="0"/>
              <a:t>грантов</a:t>
            </a:r>
            <a:r>
              <a:rPr lang="ru-RU" sz="1700" dirty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оставлен </a:t>
            </a:r>
            <a:r>
              <a:rPr lang="ru-RU" sz="1700" dirty="0"/>
              <a:t>сценарий рекламных видеороликов для </a:t>
            </a:r>
            <a:r>
              <a:rPr lang="ru-RU" sz="1700" dirty="0" smtClean="0"/>
              <a:t>коллективов</a:t>
            </a:r>
            <a:r>
              <a:rPr lang="ru-RU" sz="1700" dirty="0"/>
              <a:t>;</a:t>
            </a:r>
            <a:endParaRPr lang="ru-RU" sz="17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деланы </a:t>
            </a:r>
            <a:r>
              <a:rPr lang="ru-RU" sz="1700" dirty="0"/>
              <a:t>первичные макеты стендов всех доступных коллективов в </a:t>
            </a:r>
            <a:r>
              <a:rPr lang="ru-RU" sz="1700" dirty="0" err="1" smtClean="0"/>
              <a:t>PowerPoint</a:t>
            </a:r>
            <a:r>
              <a:rPr lang="ru-RU" sz="1700" dirty="0"/>
              <a:t>;</a:t>
            </a:r>
            <a:endParaRPr lang="ru-RU" sz="17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обрана </a:t>
            </a:r>
            <a:r>
              <a:rPr lang="ru-RU" sz="1700" dirty="0"/>
              <a:t>основная информация о коллективах и структурирована в виде документов </a:t>
            </a:r>
            <a:r>
              <a:rPr lang="ru-RU" sz="1700" dirty="0" err="1" smtClean="0"/>
              <a:t>Word</a:t>
            </a:r>
            <a:r>
              <a:rPr lang="ru-RU" sz="1700" dirty="0" smtClean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озданы </a:t>
            </a:r>
            <a:r>
              <a:rPr lang="ru-RU" sz="1700" dirty="0"/>
              <a:t>QR-коды социальных сетей коллективов для будущего применения на </a:t>
            </a:r>
            <a:r>
              <a:rPr lang="ru-RU" sz="1700" dirty="0" smtClean="0"/>
              <a:t>стендах;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озданы </a:t>
            </a:r>
            <a:r>
              <a:rPr lang="ru-RU" sz="1700" dirty="0"/>
              <a:t>макеты стендов коллективов в </a:t>
            </a:r>
            <a:r>
              <a:rPr lang="ru-RU" sz="1700" dirty="0" err="1" smtClean="0"/>
              <a:t>Prezi</a:t>
            </a:r>
            <a:r>
              <a:rPr lang="ru-RU" sz="1700" dirty="0" smtClean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оставлены </a:t>
            </a:r>
            <a:r>
              <a:rPr lang="ru-RU" sz="1700" dirty="0"/>
              <a:t>тезисы и доклад для Студенческой научной конференции, приняли участие в СНК-2021.</a:t>
            </a:r>
            <a:endParaRPr lang="ru-RU" altLang="ru-RU" sz="1700" dirty="0" smtClean="0"/>
          </a:p>
          <a:p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5393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14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2" y="1320862"/>
            <a:ext cx="8394311" cy="200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11" y="1388595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ru-RU" sz="1800" b="1" i="1" dirty="0" smtClean="0"/>
              <a:t>Цель</a:t>
            </a:r>
            <a:r>
              <a:rPr lang="ru-RU" altLang="ru-RU" sz="1800" b="1" i="1" dirty="0"/>
              <a:t>:</a:t>
            </a:r>
          </a:p>
          <a:p>
            <a:pPr marL="0" indent="0">
              <a:buNone/>
            </a:pPr>
            <a:r>
              <a:rPr lang="ru-RU" sz="1600" dirty="0"/>
              <a:t>Разработка осеннего выезда для повышения квалификации не менее 200 студентов и отработки навыков в медиа сфере. Помимо этого, чуть меньшим приоритетом является создание новых творческих групп путём объединения студент разных направлений (фото | видео | спикеры | СММ) и продвижение медиа школы "Мята" не только в Московском </a:t>
            </a:r>
            <a:r>
              <a:rPr lang="ru-RU" sz="1600" dirty="0" err="1"/>
              <a:t>Политехе</a:t>
            </a:r>
            <a:r>
              <a:rPr lang="ru-RU" sz="1600" dirty="0"/>
              <a:t>, но и в других университетах</a:t>
            </a:r>
            <a:r>
              <a:rPr lang="ru-RU" sz="1600" dirty="0" smtClean="0"/>
              <a:t>.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 algn="ctr">
              <a:buNone/>
            </a:pPr>
            <a:r>
              <a:rPr lang="ru-RU" altLang="ru-RU" sz="1800" b="1" i="1" dirty="0" smtClean="0"/>
              <a:t>Задачи:</a:t>
            </a:r>
          </a:p>
          <a:p>
            <a:r>
              <a:rPr lang="ru-RU" sz="1800" dirty="0" smtClean="0"/>
              <a:t>повышение </a:t>
            </a:r>
            <a:r>
              <a:rPr lang="ru-RU" sz="1800" dirty="0"/>
              <a:t>заинтересованности студентов сферой медиа путём использования IT-технологий; </a:t>
            </a:r>
            <a:endParaRPr lang="ru-RU" sz="1800" dirty="0" smtClean="0"/>
          </a:p>
          <a:p>
            <a:r>
              <a:rPr lang="ru-RU" sz="1800" dirty="0" smtClean="0"/>
              <a:t>отбор </a:t>
            </a:r>
            <a:r>
              <a:rPr lang="ru-RU" sz="1800" dirty="0"/>
              <a:t>спикеров для осеннего выезда</a:t>
            </a:r>
            <a:r>
              <a:rPr lang="ru-RU" sz="1800" dirty="0" smtClean="0"/>
              <a:t>;</a:t>
            </a:r>
          </a:p>
          <a:p>
            <a:r>
              <a:rPr lang="ru-RU" sz="1800" dirty="0" smtClean="0"/>
              <a:t>составление </a:t>
            </a:r>
            <a:r>
              <a:rPr lang="ru-RU" sz="1800" dirty="0"/>
              <a:t>первичного плана выезда; </a:t>
            </a:r>
            <a:endParaRPr lang="ru-RU" altLang="ru-RU" sz="1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70631" y="521682"/>
            <a:ext cx="3545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 smtClean="0"/>
              <a:t>Общественная деятельность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40909" y="920752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altLang="ru-RU" sz="2000" b="1" dirty="0" err="1" smtClean="0"/>
              <a:t>Медиа</a:t>
            </a:r>
            <a:r>
              <a:rPr lang="ru-RU" altLang="ru-RU" sz="2000" b="1" dirty="0" smtClean="0"/>
              <a:t> Мята</a:t>
            </a:r>
            <a:endParaRPr lang="ru-RU" altLang="ru-RU" sz="2000" b="1" dirty="0"/>
          </a:p>
        </p:txBody>
      </p:sp>
      <p:pic>
        <p:nvPicPr>
          <p:cNvPr id="8194" name="Picture 2" descr="https://sun9-18.userapi.com/impf/aScGis1GVN9Bp5X-i23WiH7TGoSHpA064NtwIA/qacBUaoT6SM.jpg?size=591x591&amp;quality=96&amp;sign=8614c8cc9f6c51153408ed19c3414f14&amp;type=album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2343" y="4394200"/>
            <a:ext cx="2029611" cy="2029611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8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15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131094"/>
            <a:ext cx="8195733" cy="4787106"/>
          </a:xfrm>
          <a:ln>
            <a:solidFill>
              <a:srgbClr val="66FF99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altLang="ru-RU" sz="2000" b="1" dirty="0" smtClean="0"/>
              <a:t>Промежуточные итоги второго семестра: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п</a:t>
            </a:r>
            <a:r>
              <a:rPr lang="ru-RU" sz="1800" dirty="0" smtClean="0"/>
              <a:t>олностью </a:t>
            </a:r>
            <a:r>
              <a:rPr lang="ru-RU" sz="1800" dirty="0"/>
              <a:t>разработана модель </a:t>
            </a:r>
            <a:r>
              <a:rPr lang="ru-RU" sz="1800" dirty="0" err="1"/>
              <a:t>телеграм</a:t>
            </a:r>
            <a:r>
              <a:rPr lang="ru-RU" sz="1800" dirty="0"/>
              <a:t>-бота для </a:t>
            </a:r>
            <a:r>
              <a:rPr lang="ru-RU" sz="1800" dirty="0" smtClean="0"/>
              <a:t>медиа </a:t>
            </a:r>
            <a:r>
              <a:rPr lang="ru-RU" sz="1800" dirty="0"/>
              <a:t>организации "Мята</a:t>
            </a:r>
            <a:r>
              <a:rPr lang="ru-RU" sz="1800" dirty="0" smtClean="0"/>
              <a:t>";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н</a:t>
            </a:r>
            <a:r>
              <a:rPr lang="ru-RU" sz="1800" dirty="0" smtClean="0"/>
              <a:t>ачата разработка мобильного приложения "Медиа Мята";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 smtClean="0"/>
              <a:t>отредактирован веб-сайт "Медиа Мята";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</a:t>
            </a:r>
            <a:r>
              <a:rPr lang="ru-RU" sz="1800" dirty="0" smtClean="0"/>
              <a:t>оставлен </a:t>
            </a:r>
            <a:r>
              <a:rPr lang="ru-RU" sz="1800" dirty="0"/>
              <a:t>полный первичный план осеннего </a:t>
            </a:r>
            <a:r>
              <a:rPr lang="ru-RU" sz="1800" dirty="0" smtClean="0"/>
              <a:t>выезда;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 smtClean="0"/>
              <a:t>написана </a:t>
            </a:r>
            <a:r>
              <a:rPr lang="ru-RU" sz="1800" dirty="0"/>
              <a:t>и отправлена заявка на Всероссийский конкурс молодежных грантов</a:t>
            </a:r>
            <a:r>
              <a:rPr lang="ru-RU" sz="1800" dirty="0" smtClean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altLang="ru-RU" sz="1800" dirty="0"/>
              <a:t>в</a:t>
            </a:r>
            <a:r>
              <a:rPr lang="ru-RU" altLang="ru-RU" sz="1800" dirty="0" smtClean="0"/>
              <a:t>едём переговоры со спикерами для осеннего выезда;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altLang="ru-RU" sz="1800" dirty="0" smtClean="0"/>
              <a:t>составлено положение медиа организации «Мята».</a:t>
            </a:r>
            <a:endParaRPr lang="ru-RU" altLang="ru-RU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32" y="4598126"/>
            <a:ext cx="2738237" cy="2034119"/>
          </a:xfrm>
          <a:prstGeom prst="rect">
            <a:avLst/>
          </a:prstGeom>
        </p:spPr>
      </p:pic>
      <p:pic>
        <p:nvPicPr>
          <p:cNvPr id="1026" name="Picture 2" descr="https://sun9-44.userapi.com/impg/mFV4mqquY8dcu3BQ_xGItPps2mcbquy2pYpCRQ/OCb7AKF5Udw.jpg?size=427x885&amp;quality=96&amp;sign=0de6eeaa445fa84b8db17569eb3ce953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41" y="4389222"/>
            <a:ext cx="1082227" cy="224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41.userapi.com/impg/NqcoEFw-wcRNdB2gMwpY-hdv-66sSbKg8_KMTg/-Ns9Lrho5z8.jpg?size=499x876&amp;quality=96&amp;sign=ece7b594704a3370a5e8e2aa788d44dc&amp;type=album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707" y="4403791"/>
            <a:ext cx="1269404" cy="22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4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16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47" y="986192"/>
            <a:ext cx="8791728" cy="4525963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ru-RU" sz="2000" b="1" dirty="0" smtClean="0"/>
              <a:t>Общая задача проектов на семестр:</a:t>
            </a:r>
          </a:p>
          <a:p>
            <a:pPr marL="0" indent="0">
              <a:buNone/>
            </a:pPr>
            <a:endParaRPr lang="ru-RU" altLang="ru-RU" sz="1800" b="1" dirty="0" smtClean="0"/>
          </a:p>
          <a:p>
            <a:pPr marL="0" indent="0"/>
            <a:r>
              <a:rPr lang="ru-RU" altLang="ru-RU" sz="1800" dirty="0" smtClean="0"/>
              <a:t> </a:t>
            </a:r>
            <a:r>
              <a:rPr lang="ru-RU" altLang="ru-RU" sz="1800" dirty="0"/>
              <a:t>Утверждение планов и расписания запланированных программ, по которым были поданы заявки на </a:t>
            </a:r>
            <a:r>
              <a:rPr lang="ru-RU" altLang="ru-RU" sz="1800" dirty="0" smtClean="0"/>
              <a:t>«Всероссийский </a:t>
            </a:r>
            <a:r>
              <a:rPr lang="ru-RU" altLang="ru-RU" sz="1800" dirty="0"/>
              <a:t>конкурс молодежных </a:t>
            </a:r>
            <a:r>
              <a:rPr lang="ru-RU" altLang="ru-RU" sz="1800" dirty="0" smtClean="0"/>
              <a:t>проектов-2021».</a:t>
            </a:r>
            <a:endParaRPr lang="ru-RU" altLang="ru-RU" sz="2000" dirty="0"/>
          </a:p>
        </p:txBody>
      </p:sp>
      <p:pic>
        <p:nvPicPr>
          <p:cNvPr id="4098" name="Picture 2" descr="https://mtsz.tatarstan.ru/file/news/33_n1956553_bi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9401" y="2729330"/>
            <a:ext cx="4870607" cy="2739716"/>
          </a:xfrm>
          <a:prstGeom prst="rect">
            <a:avLst/>
          </a:prstGeom>
          <a:noFill/>
        </p:spPr>
      </p:pic>
      <p:pic>
        <p:nvPicPr>
          <p:cNvPr id="2" name="Picture 4" descr="http://shushmrz.ru/wp-content/uploads/2020/03/Rosmol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3722" y="3184679"/>
            <a:ext cx="3873357" cy="1670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41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1">
            <a:extLst>
              <a:ext uri="{FF2B5EF4-FFF2-40B4-BE49-F238E27FC236}">
                <a16:creationId xmlns:a16="http://schemas.microsoft.com/office/drawing/2014/main" id="{485A0CAA-49FA-4F29-8F42-0DAEF29DA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201" y="1008390"/>
            <a:ext cx="3430804" cy="92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274" tIns="32637" rIns="65274" bIns="32637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>
                <a:solidFill>
                  <a:schemeClr val="bg1"/>
                </a:solidFill>
                <a:latin typeface="Gilroy SemiBold"/>
                <a:cs typeface="Arial"/>
              </a:rPr>
              <a:t>Спасибо за внимание</a:t>
            </a:r>
            <a:endParaRPr lang="ru-RU" altLang="ru-RU" sz="2800">
              <a:solidFill>
                <a:schemeClr val="bg1"/>
              </a:solidFill>
              <a:latin typeface="Gilroy SemiBold"/>
            </a:endParaRPr>
          </a:p>
          <a:p>
            <a:pPr algn="ctr" eaLnBrk="1" hangingPunct="1"/>
            <a:endParaRPr lang="ru-RU" altLang="ru-RU" sz="2800">
              <a:solidFill>
                <a:schemeClr val="bg1"/>
              </a:solidFill>
              <a:latin typeface="Gilroy SemiBold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1E70D9A-6C28-47B1-8445-0B02C3CEE4B0}"/>
              </a:ext>
            </a:extLst>
          </p:cNvPr>
          <p:cNvCxnSpPr/>
          <p:nvPr/>
        </p:nvCxnSpPr>
        <p:spPr>
          <a:xfrm flipV="1">
            <a:off x="755650" y="1628775"/>
            <a:ext cx="6408738" cy="11113"/>
          </a:xfrm>
          <a:prstGeom prst="line">
            <a:avLst/>
          </a:prstGeom>
          <a:ln w="635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4E4FBF3-59B3-49E7-B7C1-43C0D1B0ECE0}"/>
              </a:ext>
            </a:extLst>
          </p:cNvPr>
          <p:cNvCxnSpPr>
            <a:endCxn id="19462" idx="2"/>
          </p:cNvCxnSpPr>
          <p:nvPr/>
        </p:nvCxnSpPr>
        <p:spPr>
          <a:xfrm>
            <a:off x="602021" y="662581"/>
            <a:ext cx="4150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5FEA3F2-D743-437D-9270-07D832817E13}"/>
              </a:ext>
            </a:extLst>
          </p:cNvPr>
          <p:cNvCxnSpPr/>
          <p:nvPr/>
        </p:nvCxnSpPr>
        <p:spPr>
          <a:xfrm flipV="1">
            <a:off x="817921" y="157756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374B39-AF7D-458B-8CC5-4D89D159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411E9C-3330-407A-B540-EB56758CF72D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2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19461" name="Заголовок 2">
            <a:extLst>
              <a:ext uri="{FF2B5EF4-FFF2-40B4-BE49-F238E27FC236}">
                <a16:creationId xmlns:a16="http://schemas.microsoft.com/office/drawing/2014/main" id="{C38DC96E-D537-4D91-AF9E-200BE1074965}"/>
              </a:ext>
            </a:extLst>
          </p:cNvPr>
          <p:cNvSpPr txBox="1">
            <a:spLocks/>
          </p:cNvSpPr>
          <p:nvPr/>
        </p:nvSpPr>
        <p:spPr bwMode="auto">
          <a:xfrm>
            <a:off x="628975" y="694600"/>
            <a:ext cx="7726363" cy="504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 dirty="0">
                <a:latin typeface="Gilroy SemiBold"/>
                <a:cs typeface="Arial"/>
              </a:rPr>
              <a:t>Проект "Развитие молодёжной политики"</a:t>
            </a:r>
            <a:endParaRPr lang="ru-RU" altLang="ru-RU" sz="2000" b="1" dirty="0">
              <a:latin typeface="Gilroy SemiBold"/>
            </a:endParaRPr>
          </a:p>
        </p:txBody>
      </p:sp>
      <p:sp>
        <p:nvSpPr>
          <p:cNvPr id="19462" name="Заголовок 2">
            <a:extLst>
              <a:ext uri="{FF2B5EF4-FFF2-40B4-BE49-F238E27FC236}">
                <a16:creationId xmlns:a16="http://schemas.microsoft.com/office/drawing/2014/main" id="{172A2964-CAFE-43D4-B2CD-BB69EE89E185}"/>
              </a:ext>
            </a:extLst>
          </p:cNvPr>
          <p:cNvSpPr txBox="1">
            <a:spLocks/>
          </p:cNvSpPr>
          <p:nvPr/>
        </p:nvSpPr>
        <p:spPr bwMode="auto">
          <a:xfrm>
            <a:off x="889358" y="157756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solidFill>
                  <a:srgbClr val="000000"/>
                </a:solidFill>
                <a:latin typeface="Gilroy Bold"/>
                <a:cs typeface="Arial"/>
              </a:rPr>
              <a:t>МОСКОВСКИЙ ПОЛИТЕХ</a:t>
            </a:r>
          </a:p>
        </p:txBody>
      </p:sp>
      <p:grpSp>
        <p:nvGrpSpPr>
          <p:cNvPr id="17" name="Google Shape;11353;p66"/>
          <p:cNvGrpSpPr/>
          <p:nvPr/>
        </p:nvGrpSpPr>
        <p:grpSpPr>
          <a:xfrm>
            <a:off x="452916" y="1286220"/>
            <a:ext cx="454875" cy="517294"/>
            <a:chOff x="-39783425" y="2337925"/>
            <a:chExt cx="275700" cy="318350"/>
          </a:xfrm>
        </p:grpSpPr>
        <p:sp>
          <p:nvSpPr>
            <p:cNvPr id="18" name="Google Shape;11354;p66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55;p66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1966;p68"/>
          <p:cNvSpPr/>
          <p:nvPr/>
        </p:nvSpPr>
        <p:spPr>
          <a:xfrm>
            <a:off x="8431943" y="4502001"/>
            <a:ext cx="534257" cy="472610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2526;p69"/>
          <p:cNvGrpSpPr/>
          <p:nvPr/>
        </p:nvGrpSpPr>
        <p:grpSpPr>
          <a:xfrm>
            <a:off x="397978" y="3684060"/>
            <a:ext cx="497278" cy="495857"/>
            <a:chOff x="-13966675" y="1639700"/>
            <a:chExt cx="354450" cy="351825"/>
          </a:xfrm>
        </p:grpSpPr>
        <p:sp>
          <p:nvSpPr>
            <p:cNvPr id="28" name="Google Shape;12527;p69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8;p69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29;p69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30;p69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31;p69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1123;p65"/>
          <p:cNvGrpSpPr/>
          <p:nvPr/>
        </p:nvGrpSpPr>
        <p:grpSpPr>
          <a:xfrm>
            <a:off x="329050" y="5412127"/>
            <a:ext cx="560308" cy="502558"/>
            <a:chOff x="5648900" y="2616600"/>
            <a:chExt cx="482150" cy="481850"/>
          </a:xfrm>
          <a:solidFill>
            <a:schemeClr val="bg2">
              <a:lumMod val="25000"/>
            </a:schemeClr>
          </a:solidFill>
        </p:grpSpPr>
        <p:sp>
          <p:nvSpPr>
            <p:cNvPr id="35" name="Google Shape;11124;p65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11125;p65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994525" y="1249875"/>
            <a:ext cx="7971676" cy="36933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развитие системы вовлечения обучающихся в самоуправление университета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46" y="1869848"/>
            <a:ext cx="1784455" cy="141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94524" y="1685182"/>
            <a:ext cx="49618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altLang="ru-RU" b="1" dirty="0">
                <a:solidFill>
                  <a:schemeClr val="tx1"/>
                </a:solidFill>
                <a:latin typeface="Gilroy SemiBold"/>
              </a:rPr>
              <a:t>Комитет </a:t>
            </a:r>
            <a:r>
              <a:rPr lang="ru-RU" altLang="ru-RU" b="1" dirty="0" smtClean="0">
                <a:solidFill>
                  <a:schemeClr val="tx1"/>
                </a:solidFill>
                <a:latin typeface="Gilroy SemiBold"/>
              </a:rPr>
              <a:t>по оценке качества </a:t>
            </a:r>
            <a:r>
              <a:rPr lang="ru-RU" altLang="ru-RU" b="1" dirty="0">
                <a:solidFill>
                  <a:schemeClr val="tx1"/>
                </a:solidFill>
                <a:latin typeface="Gilroy SemiBold"/>
              </a:rPr>
              <a:t>образования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369702" y="2615695"/>
            <a:ext cx="5179676" cy="36933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/>
            <a:r>
              <a:rPr lang="ru-RU" b="1" dirty="0">
                <a:latin typeface="Calibri" pitchFamily="34" charset="0"/>
                <a:cs typeface="Calibri" pitchFamily="34" charset="0"/>
              </a:rPr>
              <a:t>поддержка и развитие волонтерского движения </a:t>
            </a:r>
          </a:p>
        </p:txBody>
      </p:sp>
      <p:sp>
        <p:nvSpPr>
          <p:cNvPr id="25" name="Google Shape;11420;p66"/>
          <p:cNvSpPr/>
          <p:nvPr/>
        </p:nvSpPr>
        <p:spPr>
          <a:xfrm>
            <a:off x="6682833" y="2733049"/>
            <a:ext cx="462505" cy="59023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994525" y="2140328"/>
            <a:ext cx="43442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altLang="ru-RU" b="1" dirty="0">
                <a:solidFill>
                  <a:schemeClr val="tx1"/>
                </a:solidFill>
                <a:latin typeface="Gilroy SemiBold"/>
              </a:rPr>
              <a:t>Объединенный совет обучающихся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338791" y="3033050"/>
            <a:ext cx="12105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altLang="ru-RU" b="1" dirty="0">
                <a:solidFill>
                  <a:schemeClr val="tx1"/>
                </a:solidFill>
                <a:latin typeface="Gilroy SemiBold"/>
              </a:rPr>
              <a:t>Эко-клуб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94525" y="3499394"/>
            <a:ext cx="7971676" cy="36933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/>
            <a:r>
              <a:rPr lang="ru-RU" b="1" dirty="0">
                <a:latin typeface="Calibri" pitchFamily="34" charset="0"/>
                <a:cs typeface="Calibri" pitchFamily="34" charset="0"/>
              </a:rPr>
              <a:t>поддержка и развитие студенческого творчества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969126" y="3903112"/>
            <a:ext cx="68456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/>
                </a:solidFill>
                <a:cs typeface="Calibri" panose="020F0502020204030204" pitchFamily="34" charset="0"/>
              </a:rPr>
              <a:t>«Ярмарка Творчества «Премьер» Московского </a:t>
            </a:r>
            <a:r>
              <a:rPr lang="ru-RU" b="1" dirty="0" err="1">
                <a:solidFill>
                  <a:schemeClr val="tx1"/>
                </a:solidFill>
                <a:cs typeface="Calibri" panose="020F0502020204030204" pitchFamily="34" charset="0"/>
              </a:rPr>
              <a:t>Политеха</a:t>
            </a:r>
            <a:r>
              <a:rPr lang="ru-RU" b="1" dirty="0">
                <a:solidFill>
                  <a:schemeClr val="tx1"/>
                </a:solidFill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4210426" y="4354403"/>
            <a:ext cx="4027641" cy="369332"/>
          </a:xfrm>
          <a:prstGeom prst="rect">
            <a:avLst/>
          </a:prstGeom>
          <a:ln>
            <a:solidFill>
              <a:srgbClr val="5DFF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85750" indent="-285750"/>
            <a:r>
              <a:rPr lang="ru-RU" b="1" dirty="0">
                <a:latin typeface="Calibri" pitchFamily="34" charset="0"/>
                <a:cs typeface="Calibri" pitchFamily="34" charset="0"/>
              </a:rPr>
              <a:t>развитие общественной деятельности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6682833" y="4789945"/>
            <a:ext cx="1555234" cy="369332"/>
          </a:xfrm>
          <a:prstGeom prst="rect">
            <a:avLst/>
          </a:prstGeom>
          <a:solidFill>
            <a:srgbClr val="5DFFA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Медиа Мята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1011584" y="5255978"/>
            <a:ext cx="7971677" cy="3693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поддержка и развитие студенческого спорта</a:t>
            </a:r>
            <a:endParaRPr lang="ru-RU" b="1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994651" y="5679219"/>
            <a:ext cx="3228961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Спортивные мероприятия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63665" y="672850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879565" y="168025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3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668" y="3513635"/>
            <a:ext cx="6603332" cy="2630311"/>
          </a:xfrm>
        </p:spPr>
        <p:txBody>
          <a:bodyPr/>
          <a:lstStyle/>
          <a:p>
            <a:pPr marL="0" indent="0">
              <a:buNone/>
            </a:pPr>
            <a:endParaRPr lang="ru-RU" altLang="ru-RU" sz="2000" b="1" dirty="0" smtClean="0"/>
          </a:p>
          <a:p>
            <a:pPr marL="0" indent="0">
              <a:buNone/>
            </a:pPr>
            <a:r>
              <a:rPr lang="ru-RU" sz="2000" b="1" i="1" dirty="0" smtClean="0"/>
              <a:t>Задачи</a:t>
            </a:r>
            <a:r>
              <a:rPr lang="ru-RU" sz="2000" b="1" i="1" dirty="0"/>
              <a:t>:</a:t>
            </a:r>
          </a:p>
          <a:p>
            <a:r>
              <a:rPr lang="ru-RU" sz="1800" dirty="0"/>
              <a:t>о</a:t>
            </a:r>
            <a:r>
              <a:rPr lang="ru-RU" sz="1800" dirty="0" smtClean="0"/>
              <a:t>пределение </a:t>
            </a:r>
            <a:r>
              <a:rPr lang="ru-RU" sz="1800" dirty="0"/>
              <a:t>структуры и представителя </a:t>
            </a:r>
            <a:r>
              <a:rPr lang="ru-RU" sz="1800" dirty="0" smtClean="0"/>
              <a:t>Комитета;</a:t>
            </a:r>
            <a:endParaRPr lang="ru-RU" sz="2000" b="1" dirty="0"/>
          </a:p>
          <a:p>
            <a:r>
              <a:rPr lang="ru-RU" sz="1800" dirty="0" smtClean="0">
                <a:ea typeface="+mn-lt"/>
                <a:cs typeface="+mn-lt"/>
              </a:rPr>
              <a:t>распространение </a:t>
            </a:r>
            <a:r>
              <a:rPr lang="ru-RU" sz="1800" dirty="0">
                <a:ea typeface="+mn-lt"/>
                <a:cs typeface="+mn-lt"/>
              </a:rPr>
              <a:t>информации о Комитете на информационных ресурсах </a:t>
            </a:r>
            <a:r>
              <a:rPr lang="ru-RU" sz="1800" dirty="0" smtClean="0">
                <a:ea typeface="+mn-lt"/>
                <a:cs typeface="+mn-lt"/>
              </a:rPr>
              <a:t>Московского </a:t>
            </a:r>
            <a:r>
              <a:rPr lang="ru-RU" sz="1800" dirty="0" err="1" smtClean="0">
                <a:ea typeface="+mn-lt"/>
                <a:cs typeface="+mn-lt"/>
              </a:rPr>
              <a:t>Политеха</a:t>
            </a:r>
            <a:r>
              <a:rPr lang="ru-RU" sz="1800" dirty="0" smtClean="0">
                <a:ea typeface="+mn-lt"/>
                <a:cs typeface="+mn-lt"/>
              </a:rPr>
              <a:t>;</a:t>
            </a:r>
          </a:p>
          <a:p>
            <a:r>
              <a:rPr lang="ru-RU" sz="1800" dirty="0" smtClean="0">
                <a:ea typeface="+mn-lt"/>
                <a:cs typeface="+mn-lt"/>
              </a:rPr>
              <a:t>обновление </a:t>
            </a:r>
            <a:r>
              <a:rPr lang="ru-RU" sz="1800" dirty="0">
                <a:ea typeface="+mn-lt"/>
                <a:cs typeface="+mn-lt"/>
              </a:rPr>
              <a:t>действующего состава </a:t>
            </a:r>
            <a:r>
              <a:rPr lang="ru-RU" sz="1800" dirty="0" smtClean="0">
                <a:ea typeface="+mn-lt"/>
                <a:cs typeface="+mn-lt"/>
              </a:rPr>
              <a:t>Комитета </a:t>
            </a:r>
            <a:r>
              <a:rPr lang="ru-RU" sz="1800" dirty="0">
                <a:ea typeface="+mn-lt"/>
                <a:cs typeface="+mn-lt"/>
              </a:rPr>
              <a:t>путем набора активных и заинтересованных </a:t>
            </a:r>
            <a:r>
              <a:rPr lang="ru-RU" sz="1800" dirty="0" smtClean="0">
                <a:ea typeface="+mn-lt"/>
                <a:cs typeface="+mn-lt"/>
              </a:rPr>
              <a:t>студентов.</a:t>
            </a:r>
            <a:endParaRPr lang="ru-RU" sz="1800" dirty="0">
              <a:ea typeface="+mn-lt"/>
              <a:cs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604" y="234005"/>
            <a:ext cx="382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altLang="ru-RU" b="1" dirty="0" smtClean="0"/>
              <a:t>Студенческое самоуправление</a:t>
            </a:r>
            <a:endParaRPr lang="ru-RU" altLang="ru-RU" b="1" dirty="0"/>
          </a:p>
        </p:txBody>
      </p:sp>
      <p:sp>
        <p:nvSpPr>
          <p:cNvPr id="4" name="Двойная волна 3"/>
          <p:cNvSpPr/>
          <p:nvPr/>
        </p:nvSpPr>
        <p:spPr>
          <a:xfrm>
            <a:off x="407132" y="1771312"/>
            <a:ext cx="4435534" cy="2114888"/>
          </a:xfrm>
          <a:prstGeom prst="doubleWave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008031" y="665521"/>
            <a:ext cx="5481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altLang="ru-RU" sz="2000" b="1" dirty="0" smtClean="0"/>
              <a:t>Комитет по оценке качества образования</a:t>
            </a:r>
            <a:endParaRPr lang="ru-RU" sz="2000" dirty="0"/>
          </a:p>
        </p:txBody>
      </p:sp>
      <p:pic>
        <p:nvPicPr>
          <p:cNvPr id="28674" name="Picture 2" descr="https://sun9-30.userapi.com/impg/CMh1vTwBttgUjtIovJJcjyaVeEj2wDGs8VeIcQ/MZUhNA_qBFc.jpg?size=1053x965&amp;quality=96&amp;sign=8b14a096e575c6830c359919848e36a3&amp;type=alb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5474" y="1363605"/>
            <a:ext cx="1298254" cy="11897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Прямоугольник 12"/>
          <p:cNvSpPr/>
          <p:nvPr/>
        </p:nvSpPr>
        <p:spPr>
          <a:xfrm>
            <a:off x="683230" y="1958484"/>
            <a:ext cx="397096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i="1" dirty="0" smtClean="0"/>
              <a:t>Цель:</a:t>
            </a:r>
          </a:p>
          <a:p>
            <a:r>
              <a:rPr lang="ru-RU" dirty="0" smtClean="0"/>
              <a:t>Создание постоянно действующей организации, реализующей право студентов на участие в управлении образовательным процессом.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9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4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95" y="1131094"/>
            <a:ext cx="8478837" cy="5079689"/>
          </a:xfr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ru-RU" sz="1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п</a:t>
            </a:r>
            <a:r>
              <a:rPr lang="ru-RU" sz="1800" dirty="0" smtClean="0"/>
              <a:t>ровели </a:t>
            </a:r>
            <a:r>
              <a:rPr lang="ru-RU" sz="1800" dirty="0"/>
              <a:t>два совещания с </a:t>
            </a:r>
            <a:r>
              <a:rPr lang="ru-RU" sz="1800" dirty="0" smtClean="0"/>
              <a:t>начальником </a:t>
            </a:r>
            <a:r>
              <a:rPr lang="ru-RU" sz="1800" dirty="0"/>
              <a:t>центра по работе со </a:t>
            </a:r>
            <a:r>
              <a:rPr lang="ru-RU" sz="1800" dirty="0" smtClean="0"/>
              <a:t>студентами Ю.Е</a:t>
            </a:r>
            <a:r>
              <a:rPr lang="ru-RU" sz="1800" dirty="0"/>
              <a:t>. Гориной на тему опроса иностранных студентов, находящихся </a:t>
            </a:r>
            <a:r>
              <a:rPr lang="ru-RU" sz="1800" dirty="0" smtClean="0"/>
              <a:t>за границей </a:t>
            </a:r>
            <a:r>
              <a:rPr lang="ru-RU" sz="1800" dirty="0"/>
              <a:t>(31.03.2021 и 7.04.2021</a:t>
            </a:r>
            <a:r>
              <a:rPr lang="ru-RU" sz="1800" dirty="0" smtClean="0"/>
              <a:t>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</a:t>
            </a:r>
            <a:r>
              <a:rPr lang="ru-RU" sz="1800" dirty="0" smtClean="0"/>
              <a:t>вязались </a:t>
            </a:r>
            <a:r>
              <a:rPr lang="ru-RU" sz="1800" dirty="0"/>
              <a:t>с иностранными студентами, находящимися </a:t>
            </a:r>
            <a:r>
              <a:rPr lang="ru-RU" sz="1800" dirty="0" smtClean="0"/>
              <a:t>за границей, </a:t>
            </a:r>
            <a:r>
              <a:rPr lang="ru-RU" sz="1800" dirty="0"/>
              <a:t>для выявления сложностей в обучении на период нахождения за территорией </a:t>
            </a:r>
            <a:r>
              <a:rPr lang="ru-RU" sz="1800" dirty="0" smtClean="0"/>
              <a:t>РФ;</a:t>
            </a:r>
            <a:endParaRPr lang="ru-RU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</a:t>
            </a:r>
            <a:r>
              <a:rPr lang="ru-RU" sz="1800" dirty="0" smtClean="0"/>
              <a:t>вязались </a:t>
            </a:r>
            <a:r>
              <a:rPr lang="ru-RU" sz="1800" dirty="0"/>
              <a:t>со старостами учебных групп, в которых обучаются иностранные студенты, для установления успешной обратной связи по процессу обучения данной группы студентов на время нахождения </a:t>
            </a:r>
            <a:r>
              <a:rPr lang="ru-RU" sz="1800" dirty="0" smtClean="0"/>
              <a:t>за границей;</a:t>
            </a:r>
            <a:endParaRPr lang="ru-RU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 smtClean="0"/>
              <a:t>открыли </a:t>
            </a:r>
            <a:r>
              <a:rPr lang="ru-RU" sz="1800" dirty="0"/>
              <a:t>набор в Комитет по качеству образования через официальную группу Московского Политеха </a:t>
            </a:r>
            <a:r>
              <a:rPr lang="ru-RU" sz="1800" dirty="0" err="1" smtClean="0"/>
              <a:t>Вконтакте</a:t>
            </a:r>
            <a:r>
              <a:rPr lang="ru-RU" sz="1800" dirty="0" smtClean="0"/>
              <a:t>;</a:t>
            </a:r>
            <a:endParaRPr lang="ru-RU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800" dirty="0"/>
              <a:t>с</a:t>
            </a:r>
            <a:r>
              <a:rPr lang="ru-RU" sz="1800" dirty="0" smtClean="0"/>
              <a:t>обрали </a:t>
            </a:r>
            <a:r>
              <a:rPr lang="ru-RU" sz="1800" dirty="0"/>
              <a:t>первичные данные регистрации на отбор в Комитет по </a:t>
            </a:r>
            <a:r>
              <a:rPr lang="ru-RU" sz="1800" dirty="0" smtClean="0"/>
              <a:t>оценке качества </a:t>
            </a:r>
            <a:r>
              <a:rPr lang="ru-RU" sz="1800" dirty="0"/>
              <a:t>образования для получения промежуточной картины заинтересованности студентов в работе Комитета по </a:t>
            </a:r>
            <a:r>
              <a:rPr lang="ru-RU" sz="1800" dirty="0" smtClean="0"/>
              <a:t>оценке качества образования.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altLang="ru-RU" sz="18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5247" y="1131094"/>
            <a:ext cx="6179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altLang="ru-RU" sz="2000" b="1" dirty="0" smtClean="0">
                <a:latin typeface="+mn-lt"/>
              </a:rPr>
              <a:t>Промежуточные итоги второго семестра:</a:t>
            </a:r>
            <a:endParaRPr lang="ru-RU" altLang="ru-RU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7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5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95" y="1375461"/>
            <a:ext cx="4042084" cy="1980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75" y="976747"/>
            <a:ext cx="8229600" cy="441088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b="1" dirty="0" smtClean="0"/>
              <a:t>Объединенный </a:t>
            </a:r>
            <a:r>
              <a:rPr lang="ru-RU" altLang="ru-RU" sz="2000" b="1" dirty="0"/>
              <a:t>совет </a:t>
            </a:r>
            <a:r>
              <a:rPr lang="ru-RU" altLang="ru-RU" sz="2000" b="1" dirty="0" smtClean="0"/>
              <a:t>обучающихся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84021" y="562778"/>
            <a:ext cx="376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 smtClean="0"/>
              <a:t>Студенческое самоуправление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126803" y="1486333"/>
            <a:ext cx="377061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altLang="ru-RU" sz="2000" b="1" i="1" dirty="0" smtClean="0"/>
              <a:t>Цель:</a:t>
            </a:r>
          </a:p>
          <a:p>
            <a:pPr marL="0" indent="0">
              <a:buNone/>
            </a:pPr>
            <a:r>
              <a:rPr lang="ru-RU" altLang="ru-RU" dirty="0" smtClean="0"/>
              <a:t>Обеспечение прав на участие обучающихся в управлении университета и оценки качества образовательного процесса.</a:t>
            </a:r>
            <a:endParaRPr lang="ru-RU" alt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13362" y="1808252"/>
            <a:ext cx="399151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altLang="ru-RU" sz="2000" b="1" i="1" dirty="0" smtClean="0"/>
              <a:t>Задачи: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привлечение обучающихся к самоуправлению в университете;</a:t>
            </a:r>
            <a:endParaRPr lang="ru-RU" altLang="ru-RU" sz="2000" b="1" dirty="0" smtClean="0"/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защита прав и интересов обучающихся;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укрепление межвузовских, межрегиональных и международных связей;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содействие в решении образовательных, социально-бытовых и прочих вопросов, затрагивающих интересы обучающихся.</a:t>
            </a:r>
            <a:endParaRPr lang="ru-RU" altLang="ru-RU" dirty="0"/>
          </a:p>
        </p:txBody>
      </p:sp>
      <p:pic>
        <p:nvPicPr>
          <p:cNvPr id="24578" name="Picture 2" descr="https://sun9-63.userapi.com/impg/pxanc1Q7dXZRLpB_oKy5WDFl4wFCNYby7zxPQw/3oMqUYNcpcs.jpg?size=2560x1707&amp;quality=96&amp;sign=dfb009dba054d143d5a6111d08b64bc8&amp;type=album"/>
          <p:cNvPicPr>
            <a:picLocks noChangeAspect="1" noChangeArrowheads="1"/>
          </p:cNvPicPr>
          <p:nvPr/>
        </p:nvPicPr>
        <p:blipFill>
          <a:blip r:embed="rId5" cstate="print"/>
          <a:srcRect l="34243"/>
          <a:stretch>
            <a:fillRect/>
          </a:stretch>
        </p:blipFill>
        <p:spPr bwMode="auto">
          <a:xfrm>
            <a:off x="5126803" y="3599320"/>
            <a:ext cx="2757031" cy="279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78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6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79" y="1063361"/>
            <a:ext cx="8535987" cy="5074973"/>
          </a:xfrm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altLang="ru-RU" sz="2000" b="1" dirty="0" smtClean="0"/>
              <a:t>Промежуточные итоги второго </a:t>
            </a:r>
            <a:r>
              <a:rPr lang="ru-RU" altLang="ru-RU" sz="2000" b="1" dirty="0"/>
              <a:t>семестра</a:t>
            </a:r>
            <a:r>
              <a:rPr lang="ru-RU" altLang="ru-RU" sz="2000" b="1" dirty="0" smtClean="0"/>
              <a:t>: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Calibri" panose="020F0502020204030204" pitchFamily="34" charset="0"/>
              </a:rPr>
              <a:t>составлена </a:t>
            </a:r>
            <a:r>
              <a:rPr lang="ru-RU" sz="1700" dirty="0">
                <a:cs typeface="Calibri" panose="020F0502020204030204" pitchFamily="34" charset="0"/>
              </a:rPr>
              <a:t>и согласована </a:t>
            </a:r>
            <a:r>
              <a:rPr lang="ru-RU" sz="1700" dirty="0" smtClean="0">
                <a:cs typeface="Calibri" panose="020F0502020204030204" pitchFamily="34" charset="0"/>
              </a:rPr>
              <a:t>программа </a:t>
            </a:r>
            <a:r>
              <a:rPr lang="ru-RU" sz="1700" dirty="0">
                <a:cs typeface="Calibri" panose="020F0502020204030204" pitchFamily="34" charset="0"/>
              </a:rPr>
              <a:t>выезда;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Calibri" panose="020F0502020204030204" pitchFamily="34" charset="0"/>
              </a:rPr>
              <a:t>составлен </a:t>
            </a:r>
            <a:r>
              <a:rPr lang="ru-RU" sz="1700" dirty="0">
                <a:cs typeface="Calibri" panose="020F0502020204030204" pitchFamily="34" charset="0"/>
              </a:rPr>
              <a:t>регламент работы стипендиальной комиссии;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Calibri" panose="020F0502020204030204" pitchFamily="34" charset="0"/>
              </a:rPr>
              <a:t>составлен </a:t>
            </a:r>
            <a:r>
              <a:rPr lang="ru-RU" sz="1700" dirty="0">
                <a:cs typeface="Calibri" panose="020F0502020204030204" pitchFamily="34" charset="0"/>
              </a:rPr>
              <a:t>регламент работы дисциплинарной комиссии;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>
                <a:cs typeface="Calibri" panose="020F0502020204030204" pitchFamily="34" charset="0"/>
              </a:rPr>
              <a:t>проведено выездное мероприятие, на котором участники ОСО не только наметили план работы и познакомились друг с другом, но и пообщались с руководством вуза;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>
                <a:cs typeface="Calibri" panose="020F0502020204030204" pitchFamily="34" charset="0"/>
              </a:rPr>
              <a:t>проведены выборы, в результате которых был выбран председатель и его </a:t>
            </a:r>
            <a:r>
              <a:rPr lang="ru-RU" sz="1700" dirty="0" smtClean="0">
                <a:cs typeface="Calibri" panose="020F0502020204030204" pitchFamily="34" charset="0"/>
              </a:rPr>
              <a:t>заместитель;</a:t>
            </a:r>
            <a:endParaRPr lang="ru-RU" sz="1700" dirty="0">
              <a:cs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Calibri" panose="020F0502020204030204" pitchFamily="34" charset="0"/>
              </a:rPr>
              <a:t>распространена </a:t>
            </a:r>
            <a:r>
              <a:rPr lang="ru-RU" sz="1700" dirty="0">
                <a:cs typeface="Calibri" panose="020F0502020204030204" pitchFamily="34" charset="0"/>
              </a:rPr>
              <a:t>информация об ОСО на информационных ресурсах Московского Политеха;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 smtClean="0">
                <a:cs typeface="Calibri" panose="020F0502020204030204" pitchFamily="34" charset="0"/>
              </a:rPr>
              <a:t>на </a:t>
            </a:r>
            <a:r>
              <a:rPr lang="ru-RU" sz="1700" dirty="0">
                <a:cs typeface="Calibri" panose="020F0502020204030204" pitchFamily="34" charset="0"/>
              </a:rPr>
              <a:t>данный момент команда проекта изучает необходимо нормативно-правовую базу для качественной работы совета;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1700" dirty="0">
                <a:cs typeface="Calibri" panose="020F0502020204030204" pitchFamily="34" charset="0"/>
              </a:rPr>
              <a:t>в скором времени начнётся создание социальных сетей и бренда </a:t>
            </a:r>
            <a:r>
              <a:rPr lang="ru-RU" sz="1700" dirty="0" smtClean="0">
                <a:cs typeface="Calibri" panose="020F0502020204030204" pitchFamily="34" charset="0"/>
              </a:rPr>
              <a:t>ОСО</a:t>
            </a:r>
            <a:r>
              <a:rPr lang="ru-RU" sz="1700" dirty="0"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2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6" y="1325032"/>
            <a:ext cx="8022167" cy="1655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7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945" y="1004568"/>
            <a:ext cx="7695344" cy="1910994"/>
          </a:xfrm>
        </p:spPr>
        <p:txBody>
          <a:bodyPr/>
          <a:lstStyle/>
          <a:p>
            <a:pPr marL="0" indent="0">
              <a:buNone/>
            </a:pPr>
            <a:endParaRPr lang="ru-RU" altLang="ru-RU" sz="1600" b="1" dirty="0">
              <a:cs typeface="Calibri" pitchFamily="34" charset="0"/>
            </a:endParaRPr>
          </a:p>
          <a:p>
            <a:pPr marL="0" indent="0" algn="ctr">
              <a:buNone/>
            </a:pPr>
            <a:r>
              <a:rPr lang="ru-RU" altLang="ru-RU" sz="1800" b="1" i="1" dirty="0" smtClean="0">
                <a:cs typeface="Calibri" pitchFamily="34" charset="0"/>
              </a:rPr>
              <a:t>Цель</a:t>
            </a:r>
            <a:r>
              <a:rPr lang="ru-RU" altLang="ru-RU" sz="1800" b="1" i="1" dirty="0">
                <a:cs typeface="Calibri" pitchFamily="34" charset="0"/>
              </a:rPr>
              <a:t>:</a:t>
            </a:r>
          </a:p>
          <a:p>
            <a:pPr marL="0" indent="0">
              <a:buNone/>
            </a:pPr>
            <a:r>
              <a:rPr lang="ru-RU" altLang="ru-RU" sz="1800" dirty="0">
                <a:cs typeface="Calibri" pitchFamily="34" charset="0"/>
              </a:rPr>
              <a:t>К маю 2021 года создать эко-клуб на базе Московского Политеха с кадровым компетентным резервом в количестве 30 человек и действующими ежегодными акциями, направленными на улучшение экологической </a:t>
            </a:r>
            <a:r>
              <a:rPr lang="ru-RU" altLang="ru-RU" sz="1800" dirty="0" smtClean="0">
                <a:cs typeface="Calibri" pitchFamily="34" charset="0"/>
              </a:rPr>
              <a:t>ситуации.</a:t>
            </a:r>
            <a:endParaRPr lang="ru-RU" altLang="ru-RU" sz="1800" b="1" dirty="0">
              <a:cs typeface="Calibr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21945" y="573053"/>
            <a:ext cx="458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 smtClean="0"/>
              <a:t>Развитие волонтерской деятельности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18023" y="1004568"/>
            <a:ext cx="1327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altLang="ru-RU" sz="2000" b="1" dirty="0" err="1" smtClean="0"/>
              <a:t>Эко-клуб</a:t>
            </a:r>
            <a:endParaRPr lang="ru-RU" altLang="ru-RU" sz="20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11313" y="2980267"/>
            <a:ext cx="529842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altLang="ru-RU" sz="2000" b="1" i="1" dirty="0" smtClean="0"/>
              <a:t>Задачи: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создание положения, в рамках которого будет действовать </a:t>
            </a:r>
            <a:r>
              <a:rPr lang="ru-RU" altLang="ru-RU" dirty="0" err="1" smtClean="0"/>
              <a:t>эко-клуб</a:t>
            </a:r>
            <a:r>
              <a:rPr lang="ru-RU" altLang="ru-RU" dirty="0" smtClean="0"/>
              <a:t>;</a:t>
            </a:r>
            <a:endParaRPr lang="ru-RU" altLang="ru-RU" sz="2000" b="1" dirty="0" smtClean="0"/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популяризация экологического движения среди студентов и молодёжи;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формирование компетентной команды эко-клуба;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аналитика и формирование базы организации Москвы, направленных на улучшение экологической ситуации;</a:t>
            </a:r>
          </a:p>
          <a:p>
            <a:pPr>
              <a:buFont typeface="Arial" pitchFamily="34" charset="0"/>
              <a:buChar char="•"/>
            </a:pPr>
            <a:r>
              <a:rPr lang="ru-RU" altLang="ru-RU" dirty="0" smtClean="0"/>
              <a:t> создание просвещающей методической базы.</a:t>
            </a:r>
            <a:endParaRPr lang="ru-RU" altLang="ru-RU" dirty="0"/>
          </a:p>
        </p:txBody>
      </p:sp>
      <p:pic>
        <p:nvPicPr>
          <p:cNvPr id="20484" name="Picture 4" descr="https://sun9-66.userapi.com/impg/yW-xzDLwVTupha3j4epNP9jDZjzjQK4_zr2GHg/eqHXz6YQt1I.jpg?size=1280x1280&amp;quality=96&amp;sign=01f0b1cc38f8e9a882ef0d9c55f9ce73&amp;type=album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82590">
            <a:off x="6159939" y="3702505"/>
            <a:ext cx="2401383" cy="24013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17" y="-124620"/>
            <a:ext cx="1712913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4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8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sp>
        <p:nvSpPr>
          <p:cNvPr id="4103" name="Прямоугольник 7">
            <a:extLst>
              <a:ext uri="{FF2B5EF4-FFF2-40B4-BE49-F238E27FC236}">
                <a16:creationId xmlns:a16="http://schemas.microsoft.com/office/drawing/2014/main" id="{7C4FCA19-F72D-4CDD-9475-8FE5306E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Gilroy Bold"/>
              </a:rPr>
              <a:t>МОСКОВСКИЙ ПОЛИТЕХ</a:t>
            </a:r>
          </a:p>
        </p:txBody>
      </p:sp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26" y="1131094"/>
            <a:ext cx="8766708" cy="4525963"/>
          </a:xfr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altLang="ru-RU" sz="2000" b="1" dirty="0" smtClean="0"/>
              <a:t>Промежуточные итоги второго </a:t>
            </a:r>
            <a:r>
              <a:rPr lang="ru-RU" altLang="ru-RU" sz="2000" b="1" dirty="0"/>
              <a:t>семестра: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н</a:t>
            </a:r>
            <a:r>
              <a:rPr lang="ru-RU" sz="1700" dirty="0" smtClean="0"/>
              <a:t>аписана </a:t>
            </a:r>
            <a:r>
              <a:rPr lang="ru-RU" sz="1700" dirty="0"/>
              <a:t>и отправлена заявка на Всероссийский конкурс молодежных грантов;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п</a:t>
            </a:r>
            <a:r>
              <a:rPr lang="ru-RU" sz="1700" dirty="0" smtClean="0"/>
              <a:t>роведены </a:t>
            </a:r>
            <a:r>
              <a:rPr lang="ru-RU" sz="1700" dirty="0"/>
              <a:t>встречи по согласованию съемок центра «</a:t>
            </a:r>
            <a:r>
              <a:rPr lang="ru-RU" sz="1700" dirty="0" err="1"/>
              <a:t>Собиратор</a:t>
            </a:r>
            <a:r>
              <a:rPr lang="ru-RU" sz="1700" dirty="0"/>
              <a:t>»;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оставлен </a:t>
            </a:r>
            <a:r>
              <a:rPr lang="ru-RU" sz="1700" dirty="0"/>
              <a:t>сценарий просвещающего ролика на тему технических отходов;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о</a:t>
            </a:r>
            <a:r>
              <a:rPr lang="ru-RU" sz="1700" dirty="0" smtClean="0"/>
              <a:t>тсняты </a:t>
            </a:r>
            <a:r>
              <a:rPr lang="ru-RU" sz="1700" dirty="0"/>
              <a:t>материалы просвещающего ролика на тему технических отходов;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монтирован видеоролик</a:t>
            </a:r>
            <a:r>
              <a:rPr lang="ru-RU" sz="1700" dirty="0"/>
              <a:t> </a:t>
            </a:r>
            <a:r>
              <a:rPr lang="ru-RU" sz="1700" dirty="0" smtClean="0"/>
              <a:t>(на </a:t>
            </a:r>
            <a:r>
              <a:rPr lang="ru-RU" sz="1700" dirty="0"/>
              <a:t>момент 29.04.2021 видеоролик будет в сетях ВК, </a:t>
            </a:r>
            <a:r>
              <a:rPr lang="en-US" sz="1700" dirty="0"/>
              <a:t>Inst</a:t>
            </a:r>
            <a:r>
              <a:rPr lang="ru-RU" sz="1700" dirty="0" smtClean="0"/>
              <a:t>.);</a:t>
            </a:r>
            <a:endParaRPr lang="ru-RU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оздан </a:t>
            </a:r>
            <a:r>
              <a:rPr lang="ru-RU" sz="1700" dirty="0"/>
              <a:t>макет буклета по основам </a:t>
            </a:r>
            <a:r>
              <a:rPr lang="ru-RU" sz="1700" dirty="0" smtClean="0"/>
              <a:t>эко-поведения</a:t>
            </a:r>
            <a:r>
              <a:rPr lang="ru-RU" sz="1700" dirty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у</a:t>
            </a:r>
            <a:r>
              <a:rPr lang="ru-RU" sz="1700" dirty="0" smtClean="0"/>
              <a:t>частие </a:t>
            </a:r>
            <a:r>
              <a:rPr lang="ru-RU" sz="1700" dirty="0"/>
              <a:t>в образовательном проекте «</a:t>
            </a:r>
            <a:r>
              <a:rPr lang="ru-RU" sz="1700" dirty="0" smtClean="0"/>
              <a:t>Эко жизнь </a:t>
            </a:r>
            <a:r>
              <a:rPr lang="ru-RU" sz="1700" dirty="0"/>
              <a:t>в мегаполисе. Образование» (организатор </a:t>
            </a:r>
            <a:r>
              <a:rPr lang="ru-RU" sz="1700" dirty="0" err="1"/>
              <a:t>Мосволонтер</a:t>
            </a:r>
            <a:r>
              <a:rPr lang="ru-RU" sz="1700" dirty="0"/>
              <a:t>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п</a:t>
            </a:r>
            <a:r>
              <a:rPr lang="ru-RU" sz="1700" dirty="0" smtClean="0"/>
              <a:t>одготовлено </a:t>
            </a:r>
            <a:r>
              <a:rPr lang="ru-RU" sz="1700" dirty="0"/>
              <a:t>методическое пособие по повседневной </a:t>
            </a:r>
            <a:r>
              <a:rPr lang="ru-RU" sz="1700" dirty="0" smtClean="0"/>
              <a:t>эко-культуре </a:t>
            </a:r>
            <a:r>
              <a:rPr lang="ru-RU" sz="1700" dirty="0"/>
              <a:t>и подготавливается итоговый макет;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р</a:t>
            </a:r>
            <a:r>
              <a:rPr lang="ru-RU" sz="1700" dirty="0" smtClean="0"/>
              <a:t>азработана </a:t>
            </a:r>
            <a:r>
              <a:rPr lang="ru-RU" sz="1700" dirty="0"/>
              <a:t>логистика и концепция акции по сбору крышечек, направленной на привитие раздельного сбора мусора студентам и работникам Университета;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700" dirty="0"/>
              <a:t>с</a:t>
            </a:r>
            <a:r>
              <a:rPr lang="ru-RU" sz="1700" dirty="0" smtClean="0"/>
              <a:t>оциальные </a:t>
            </a:r>
            <a:r>
              <a:rPr lang="ru-RU" sz="1700" dirty="0"/>
              <a:t>сети ведутся согласно контент-плану (9-10 публикаций в месяц).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altLang="ru-RU" sz="1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19" y="-52256"/>
            <a:ext cx="1571361" cy="157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D7DB171-E591-4776-9184-73C8FD05DF3B}"/>
              </a:ext>
            </a:extLst>
          </p:cNvPr>
          <p:cNvCxnSpPr/>
          <p:nvPr/>
        </p:nvCxnSpPr>
        <p:spPr>
          <a:xfrm>
            <a:off x="684213" y="981075"/>
            <a:ext cx="699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0D21DBA-7D5F-464E-8E10-3E02695C3D36}"/>
              </a:ext>
            </a:extLst>
          </p:cNvPr>
          <p:cNvCxnSpPr/>
          <p:nvPr/>
        </p:nvCxnSpPr>
        <p:spPr>
          <a:xfrm flipV="1">
            <a:off x="900113" y="476250"/>
            <a:ext cx="0" cy="720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Заголовок 2">
            <a:extLst>
              <a:ext uri="{FF2B5EF4-FFF2-40B4-BE49-F238E27FC236}">
                <a16:creationId xmlns:a16="http://schemas.microsoft.com/office/drawing/2014/main" id="{136DCDDE-54D6-46C1-8AEA-4F3EB54AC9BA}"/>
              </a:ext>
            </a:extLst>
          </p:cNvPr>
          <p:cNvSpPr txBox="1">
            <a:spLocks/>
          </p:cNvSpPr>
          <p:nvPr/>
        </p:nvSpPr>
        <p:spPr bwMode="auto">
          <a:xfrm>
            <a:off x="971550" y="476250"/>
            <a:ext cx="77263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 sz="2000" b="1">
              <a:solidFill>
                <a:srgbClr val="000000"/>
              </a:solidFill>
              <a:latin typeface="Gilroy Bold"/>
            </a:endParaRPr>
          </a:p>
        </p:txBody>
      </p:sp>
      <p:sp>
        <p:nvSpPr>
          <p:cNvPr id="3078" name="Номер слайда 1">
            <a:extLst>
              <a:ext uri="{FF2B5EF4-FFF2-40B4-BE49-F238E27FC236}">
                <a16:creationId xmlns:a16="http://schemas.microsoft.com/office/drawing/2014/main" id="{D371D633-3375-40CB-9C4A-4E8EE81A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D94536-34EE-40FB-BEBC-0A94000F6C36}" type="slidenum">
              <a:rPr lang="ru-RU" altLang="ru-RU">
                <a:solidFill>
                  <a:srgbClr val="898989"/>
                </a:solidFill>
                <a:latin typeface="Gilroy"/>
              </a:rPr>
              <a:pPr eaLnBrk="1" hangingPunct="1"/>
              <a:t>9</a:t>
            </a:fld>
            <a:endParaRPr lang="ru-RU" altLang="ru-RU">
              <a:solidFill>
                <a:srgbClr val="898989"/>
              </a:solidFill>
              <a:latin typeface="Gilroy"/>
            </a:endParaRPr>
          </a:p>
        </p:txBody>
      </p:sp>
      <p:sp>
        <p:nvSpPr>
          <p:cNvPr id="4102" name="Прямоугольник 6">
            <a:extLst>
              <a:ext uri="{FF2B5EF4-FFF2-40B4-BE49-F238E27FC236}">
                <a16:creationId xmlns:a16="http://schemas.microsoft.com/office/drawing/2014/main" id="{6EF2E9EF-B2A3-413A-9A8B-F166CC0B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20713"/>
            <a:ext cx="67691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1600" b="1">
              <a:solidFill>
                <a:srgbClr val="000000"/>
              </a:solidFill>
              <a:latin typeface="Gilroy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</a:pPr>
            <a:endParaRPr lang="ru-RU" altLang="ru-RU" sz="2400" b="1">
              <a:solidFill>
                <a:srgbClr val="000000"/>
              </a:solidFill>
              <a:latin typeface="Gilroy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02" y="3867218"/>
            <a:ext cx="4027984" cy="215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4" name="Содержимое 10">
            <a:extLst>
              <a:ext uri="{FF2B5EF4-FFF2-40B4-BE49-F238E27FC236}">
                <a16:creationId xmlns:a16="http://schemas.microsoft.com/office/drawing/2014/main" id="{D7647CCA-EF5D-47C6-B971-C6D0FB585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3" y="2260761"/>
            <a:ext cx="5298420" cy="2589214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ru-RU" sz="1800" b="1" i="1" dirty="0" smtClean="0"/>
              <a:t>Задачи</a:t>
            </a:r>
            <a:r>
              <a:rPr lang="ru-RU" altLang="ru-RU" sz="1800" b="1" i="1" dirty="0"/>
              <a:t>: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одготовка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проведения благотворительной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акции;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акупка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снаряжения и призов к ключевому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мероприятию;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егистрация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участников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мероприятия;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одготовка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расписания спортивных мероприятий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фестиваля;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роведение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спортивных мероприятий (футбол, волейбол, баскетбол, настольный теннис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роведение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благотворительной акции по сбору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средств;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нформирование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аудитории о сумме собранных на благотворительность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средств.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1875" y="562779"/>
            <a:ext cx="323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 smtClean="0"/>
              <a:t>Спортивная деятельность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7" y="1337733"/>
            <a:ext cx="8023225" cy="102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079607" y="1004567"/>
            <a:ext cx="3560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ru-RU" altLang="ru-RU" sz="2000" b="1" dirty="0" smtClean="0"/>
              <a:t>Спортивные мероприятия</a:t>
            </a:r>
            <a:endParaRPr lang="ru-RU" altLang="ru-RU" sz="20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84213" y="1233707"/>
            <a:ext cx="78840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altLang="ru-RU" b="1" i="1" dirty="0" smtClean="0"/>
              <a:t>Цель:</a:t>
            </a:r>
          </a:p>
          <a:p>
            <a:pPr marL="0" indent="0">
              <a:buNone/>
            </a:pPr>
            <a:r>
              <a:rPr lang="ru-RU" sz="1600" dirty="0">
                <a:latin typeface="+mn-lt"/>
              </a:rPr>
              <a:t>До конца 2021 года реализовать фестиваль и привлечь более 300 студентов Московского </a:t>
            </a:r>
            <a:r>
              <a:rPr lang="ru-RU" sz="1600" dirty="0" err="1">
                <a:latin typeface="+mn-lt"/>
              </a:rPr>
              <a:t>Политеха</a:t>
            </a:r>
            <a:r>
              <a:rPr lang="ru-RU" sz="1600" dirty="0">
                <a:latin typeface="+mn-lt"/>
              </a:rPr>
              <a:t> к участию и занятиям активными видами спорта на любительском уровне.</a:t>
            </a:r>
            <a:endParaRPr lang="ru-RU" altLang="ru-RU" b="1" dirty="0">
              <a:latin typeface="+mn-lt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8633">
            <a:off x="6493814" y="2658533"/>
            <a:ext cx="1561126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2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Николаенко_ААИ-2015">
  <a:themeElements>
    <a:clrScheme name="Николаенко_ААИ-201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Николаенко_ААИ-2015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Николаенко_ААИ-201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roy"/>
            <a:ea typeface="Gilroy"/>
            <a:cs typeface="Gilroy"/>
            <a:sym typeface="Gilro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roy"/>
            <a:ea typeface="Gilroy"/>
            <a:cs typeface="Gilroy"/>
            <a:sym typeface="Gilro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1472</TotalTime>
  <Words>1290</Words>
  <Application>Microsoft Office PowerPoint</Application>
  <PresentationFormat>Экран (4:3)</PresentationFormat>
  <Paragraphs>182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17</vt:i4>
      </vt:variant>
    </vt:vector>
  </HeadingPairs>
  <TitlesOfParts>
    <vt:vector size="32" baseType="lpstr">
      <vt:lpstr>Arial</vt:lpstr>
      <vt:lpstr>Calibri</vt:lpstr>
      <vt:lpstr>Gilroy</vt:lpstr>
      <vt:lpstr>Gilroy Bold</vt:lpstr>
      <vt:lpstr>Gilroy SemiBold</vt:lpstr>
      <vt:lpstr>Helvetica</vt:lpstr>
      <vt:lpstr>Wingdings</vt:lpstr>
      <vt:lpstr>Николаенко_ААИ-2015</vt:lpstr>
      <vt:lpstr>Николаенко_ААИ-2015</vt:lpstr>
      <vt:lpstr>Николаенко_ААИ-2015</vt:lpstr>
      <vt:lpstr>Николаенко_ААИ-2015</vt:lpstr>
      <vt:lpstr>Николаенко_ААИ-2015</vt:lpstr>
      <vt:lpstr>Николаенко_ААИ-2015</vt:lpstr>
      <vt:lpstr>Николаенко_ААИ-2015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^^_Animalize_^^ ^^_Animalize_^^</cp:lastModifiedBy>
  <cp:revision>370</cp:revision>
  <cp:lastPrinted>2016-06-06T19:02:34Z</cp:lastPrinted>
  <dcterms:created xsi:type="dcterms:W3CDTF">2015-04-17T11:13:20Z</dcterms:created>
  <dcterms:modified xsi:type="dcterms:W3CDTF">2021-04-29T13:08:05Z</dcterms:modified>
</cp:coreProperties>
</file>